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7" r:id="rId17"/>
    <p:sldId id="279" r:id="rId18"/>
    <p:sldId id="280" r:id="rId19"/>
    <p:sldId id="281" r:id="rId20"/>
    <p:sldId id="275" r:id="rId21"/>
    <p:sldId id="276" r:id="rId22"/>
    <p:sldId id="282" r:id="rId23"/>
  </p:sldIdLst>
  <p:sldSz cx="12192000" cy="6858000"/>
  <p:notesSz cx="6858000" cy="9144000"/>
  <p:defaultTextStyle>
    <a:defPPr>
      <a:defRPr lang="en-US"/>
    </a:defPPr>
    <a:lvl1pPr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5"/>
    <p:restoredTop sz="95806"/>
  </p:normalViewPr>
  <p:slideViewPr>
    <p:cSldViewPr snapToGrid="0">
      <p:cViewPr>
        <p:scale>
          <a:sx n="137" d="100"/>
          <a:sy n="137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Date Placeholder"/>
          <p:cNvSpPr>
            <a:spLocks noGrp="1"/>
          </p:cNvSpPr>
          <p:nvPr>
            <p:ph type="dt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/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589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645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079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43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81313-646A-07AC-CEE1-27244DEA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6DBBB-8E4F-A963-901D-418A27CC1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78B83-BAB3-5497-E45F-27E96D30D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75E31-9D7D-7ECE-D47B-B44A5F84406B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80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3AF6FDB-876C-4324-BD1D-0BBED07EA0B3}"/>
              </a:ext>
            </a:extLst>
          </p:cNvPr>
          <p:cNvSpPr>
            <a:spLocks noGrp="1"/>
          </p:cNvSpPr>
          <p:nvPr/>
        </p:nvSpPr>
        <p:spPr>
          <a:xfrm>
            <a:off x="800100" y="685800"/>
            <a:ext cx="495300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341" lnSpcReduction="10000"/>
          </a:bodyPr>
          <a:lstStyle/>
          <a:p>
            <a:pPr algn="l">
              <a:lnSpc>
                <a:spcPct val="112000"/>
              </a:lnSpc>
              <a:buNone/>
              <a:defRPr sz="1350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50" b="1" dirty="0" err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前沿实践设计</a:t>
            </a:r>
            <a:endParaRPr sz="1350" b="1" dirty="0">
              <a:solidFill>
                <a:srgbClr val="C95E5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72ECBF6-C88D-444A-BAB2-E0A5F961A753}"/>
              </a:ext>
            </a:extLst>
          </p:cNvPr>
          <p:cNvSpPr>
            <a:spLocks noGrp="1"/>
          </p:cNvSpPr>
          <p:nvPr/>
        </p:nvSpPr>
        <p:spPr>
          <a:xfrm>
            <a:off x="800100" y="1504950"/>
            <a:ext cx="6191250" cy="1333500"/>
          </a:xfrm>
          <a:prstGeom prst="roundRect">
            <a:avLst>
              <a:gd name="adj" fmla="val 11429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95000"/>
              </a:lnSpc>
              <a:buNone/>
              <a:defRPr sz="4200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4200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空间功能界面的</a:t>
            </a:r>
            <a:endParaRPr sz="42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  <a:p>
            <a:pPr algn="l">
              <a:lnSpc>
                <a:spcPct val="95000"/>
              </a:lnSpc>
              <a:buNone/>
              <a:defRPr sz="4200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4200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情绪设计</a:t>
            </a:r>
            <a:endParaRPr sz="42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215E78C-D808-4DF8-C7C0-80B682280AE5}"/>
              </a:ext>
            </a:extLst>
          </p:cNvPr>
          <p:cNvSpPr>
            <a:spLocks noGrp="1"/>
          </p:cNvSpPr>
          <p:nvPr/>
        </p:nvSpPr>
        <p:spPr>
          <a:xfrm>
            <a:off x="800100" y="3457575"/>
            <a:ext cx="2534227" cy="514350"/>
          </a:xfrm>
          <a:prstGeom prst="roundRect">
            <a:avLst>
              <a:gd name="adj" fmla="val 11429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95000"/>
              </a:lnSpc>
              <a:buNone/>
              <a:defRPr sz="4200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28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汇报：倪嘉骏</a:t>
            </a:r>
            <a:endParaRPr sz="28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6" name="图片 15" descr="图片包含 建筑, 男人, 桌子, 女人&#10;&#10;描述已自动生成">
            <a:extLst>
              <a:ext uri="{FF2B5EF4-FFF2-40B4-BE49-F238E27FC236}">
                <a16:creationId xmlns:a16="http://schemas.microsoft.com/office/drawing/2014/main" id="{A24F3A87-830C-D074-EEDC-8A49E3B67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04" y="0"/>
            <a:ext cx="5142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3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14DE46FD-FFB3-4F4B-9590-EC4366D10146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10 / 装饰方案 01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EDE88BC-7B90-4AB1-8272-40111E795EF1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便利店补给插座：充电变成补给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A7C5685-F33B-4A95-94DE-A57446955E1A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11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2AF7F3F0-09B6-4C2A-B1C3-738694A65559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6300" y="1581150"/>
            <a:ext cx="4095750" cy="4095750"/>
          </a:xfrm>
          <a:prstGeom prst="roundRect">
            <a:avLst>
              <a:gd name="adj" fmla="val 4186"/>
            </a:avLst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17F439F-2570-4973-A602-4625711A7A82}"/>
              </a:ext>
            </a:extLst>
          </p:cNvPr>
          <p:cNvSpPr>
            <a:spLocks noGrp="1"/>
          </p:cNvSpPr>
          <p:nvPr/>
        </p:nvSpPr>
        <p:spPr>
          <a:xfrm>
            <a:off x="5829300" y="1714500"/>
            <a:ext cx="4953000" cy="1238250"/>
          </a:xfrm>
          <a:prstGeom prst="roundRect">
            <a:avLst>
              <a:gd name="adj" fmla="val 1384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68D44D5-274A-425A-A463-90CBC2911573}"/>
              </a:ext>
            </a:extLst>
          </p:cNvPr>
          <p:cNvSpPr>
            <a:spLocks noGrp="1"/>
          </p:cNvSpPr>
          <p:nvPr/>
        </p:nvSpPr>
        <p:spPr>
          <a:xfrm>
            <a:off x="6057900" y="19240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设计转换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2FFCE74-FB53-456A-B242-5C88FCD95691}"/>
              </a:ext>
            </a:extLst>
          </p:cNvPr>
          <p:cNvSpPr>
            <a:spLocks noGrp="1"/>
          </p:cNvSpPr>
          <p:nvPr/>
        </p:nvSpPr>
        <p:spPr>
          <a:xfrm>
            <a:off x="6057900" y="2362200"/>
            <a:ext cx="449580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625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插座从电气接口转换成“便利店能量补给站”，用货架、遮棚、托盘建立补给语义。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5E4B0A6-02E3-4EF4-8E9D-3B23B8CC9FEF}"/>
              </a:ext>
            </a:extLst>
          </p:cNvPr>
          <p:cNvSpPr>
            <a:spLocks noGrp="1"/>
          </p:cNvSpPr>
          <p:nvPr/>
        </p:nvSpPr>
        <p:spPr>
          <a:xfrm>
            <a:off x="5829300" y="3314700"/>
            <a:ext cx="4953000" cy="1238250"/>
          </a:xfrm>
          <a:prstGeom prst="roundRect">
            <a:avLst>
              <a:gd name="adj" fmla="val 1384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42BD059-69E3-4C65-A5F0-BD1427061AB7}"/>
              </a:ext>
            </a:extLst>
          </p:cNvPr>
          <p:cNvSpPr>
            <a:spLocks noGrp="1"/>
          </p:cNvSpPr>
          <p:nvPr/>
        </p:nvSpPr>
        <p:spPr>
          <a:xfrm>
            <a:off x="6057900" y="35242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功能价值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14E98CC-1984-4CEB-882C-013C044D622F}"/>
              </a:ext>
            </a:extLst>
          </p:cNvPr>
          <p:cNvSpPr>
            <a:spLocks noGrp="1"/>
          </p:cNvSpPr>
          <p:nvPr/>
        </p:nvSpPr>
        <p:spPr>
          <a:xfrm>
            <a:off x="6057900" y="3962400"/>
            <a:ext cx="449580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00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保留插电功能，并增加手机临时放置区域，适合桌边、宿舍、小型店铺。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B5EFF9E-72C0-465D-976B-A5224F3D9B1A}"/>
              </a:ext>
            </a:extLst>
          </p:cNvPr>
          <p:cNvSpPr>
            <a:spLocks noGrp="1"/>
          </p:cNvSpPr>
          <p:nvPr/>
        </p:nvSpPr>
        <p:spPr>
          <a:xfrm>
            <a:off x="5829300" y="4914900"/>
            <a:ext cx="4953000" cy="857250"/>
          </a:xfrm>
          <a:prstGeom prst="roundRect">
            <a:avLst>
              <a:gd name="adj" fmla="val 20000"/>
            </a:avLst>
          </a:prstGeom>
          <a:solidFill>
            <a:srgbClr val="F0DED0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2A05A80-CAE5-4B79-8551-2B2CDA357708}"/>
              </a:ext>
            </a:extLst>
          </p:cNvPr>
          <p:cNvSpPr>
            <a:spLocks noGrp="1"/>
          </p:cNvSpPr>
          <p:nvPr/>
        </p:nvSpPr>
        <p:spPr>
          <a:xfrm>
            <a:off x="6057900" y="51244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1125" lnSpcReduction="1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00" b="1" dirty="0" err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rPr>
              <a:t>情绪结论</a:t>
            </a:r>
            <a:endParaRPr sz="1400" b="1" dirty="0">
              <a:solidFill>
                <a:srgbClr val="D39B43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37AABB4-31C1-442A-ACE1-9003923E90D4}"/>
              </a:ext>
            </a:extLst>
          </p:cNvPr>
          <p:cNvSpPr>
            <a:spLocks noGrp="1"/>
          </p:cNvSpPr>
          <p:nvPr/>
        </p:nvSpPr>
        <p:spPr>
          <a:xfrm>
            <a:off x="6096000" y="5410200"/>
            <a:ext cx="4495800" cy="76200"/>
          </a:xfrm>
          <a:prstGeom prst="roundRect">
            <a:avLst/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900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充电不只是等待，而像是给设备和人一起“补货</a:t>
            </a:r>
            <a:r>
              <a:rPr sz="900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”。</a:t>
            </a:r>
          </a:p>
        </p:txBody>
      </p:sp>
    </p:spTree>
    <p:extLst>
      <p:ext uri="{BB962C8B-B14F-4D97-AF65-F5344CB8AC3E}">
        <p14:creationId xmlns:p14="http://schemas.microsoft.com/office/powerpoint/2010/main" val="177628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FB69D123-79E0-4B1B-A1C0-85E39D8F8ABF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11 / 装饰方案 02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1443B8A4-B0F8-4331-874E-A57C454BDDF0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猫咪陪伴开关：开灯变成被陪伴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6EC15E0-F8DC-4698-BE38-6796ED9B358C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12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70DFED0F-4171-4DB7-AFB0-A153054D1EAA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19950" y="1581150"/>
            <a:ext cx="4095750" cy="4095750"/>
          </a:xfrm>
          <a:prstGeom prst="roundRect">
            <a:avLst>
              <a:gd name="adj" fmla="val 4186"/>
            </a:avLst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7F28A85A-1BD1-40E2-9D7D-373BD4C64E4F}"/>
              </a:ext>
            </a:extLst>
          </p:cNvPr>
          <p:cNvSpPr>
            <a:spLocks noGrp="1"/>
          </p:cNvSpPr>
          <p:nvPr/>
        </p:nvSpPr>
        <p:spPr>
          <a:xfrm>
            <a:off x="1066800" y="1714500"/>
            <a:ext cx="4953000" cy="1238250"/>
          </a:xfrm>
          <a:prstGeom prst="roundRect">
            <a:avLst>
              <a:gd name="adj" fmla="val 1384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32BBEDD-7D65-4375-B4BE-992E55B0F7F9}"/>
              </a:ext>
            </a:extLst>
          </p:cNvPr>
          <p:cNvSpPr>
            <a:spLocks noGrp="1"/>
          </p:cNvSpPr>
          <p:nvPr/>
        </p:nvSpPr>
        <p:spPr>
          <a:xfrm>
            <a:off x="1295400" y="19240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设计转换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F2E0486-683A-4D9A-B3F6-7EFB86ABF85D}"/>
              </a:ext>
            </a:extLst>
          </p:cNvPr>
          <p:cNvSpPr>
            <a:spLocks noGrp="1"/>
          </p:cNvSpPr>
          <p:nvPr/>
        </p:nvSpPr>
        <p:spPr>
          <a:xfrm>
            <a:off x="1295400" y="2362200"/>
            <a:ext cx="449580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625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开关从墙面按钮转换成“猫屋入口”，用猫耳、爪印、毛线球和鱼形挂件建立陪伴语义。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CF8A11C-742E-49D8-BD3B-D13DFBC2CB11}"/>
              </a:ext>
            </a:extLst>
          </p:cNvPr>
          <p:cNvSpPr>
            <a:spLocks noGrp="1"/>
          </p:cNvSpPr>
          <p:nvPr/>
        </p:nvSpPr>
        <p:spPr>
          <a:xfrm>
            <a:off x="1066800" y="3314700"/>
            <a:ext cx="4953000" cy="1238250"/>
          </a:xfrm>
          <a:prstGeom prst="roundRect">
            <a:avLst>
              <a:gd name="adj" fmla="val 1384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76A903B-FCF3-4D7D-A261-A90EC7DC7AEB}"/>
              </a:ext>
            </a:extLst>
          </p:cNvPr>
          <p:cNvSpPr>
            <a:spLocks noGrp="1"/>
          </p:cNvSpPr>
          <p:nvPr/>
        </p:nvSpPr>
        <p:spPr>
          <a:xfrm>
            <a:off x="1295400" y="35242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功能价值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C698818-9CED-44B4-B4C5-39D0C0AB7EF7}"/>
              </a:ext>
            </a:extLst>
          </p:cNvPr>
          <p:cNvSpPr>
            <a:spLocks noGrp="1"/>
          </p:cNvSpPr>
          <p:nvPr/>
        </p:nvSpPr>
        <p:spPr>
          <a:xfrm>
            <a:off x="1295400" y="3962400"/>
            <a:ext cx="449580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底部挂钩可放钥匙、小挂件，既是装饰也承担轻收纳。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808B477-5281-499F-AE9E-A6F1B10261AD}"/>
              </a:ext>
            </a:extLst>
          </p:cNvPr>
          <p:cNvSpPr>
            <a:spLocks noGrp="1"/>
          </p:cNvSpPr>
          <p:nvPr/>
        </p:nvSpPr>
        <p:spPr>
          <a:xfrm>
            <a:off x="1066800" y="4914900"/>
            <a:ext cx="4953000" cy="857250"/>
          </a:xfrm>
          <a:prstGeom prst="roundRect">
            <a:avLst>
              <a:gd name="adj" fmla="val 20000"/>
            </a:avLst>
          </a:prstGeom>
          <a:solidFill>
            <a:srgbClr val="F0DED0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BDE47F6-E3CF-4651-9B30-DBFCE0F9D27A}"/>
              </a:ext>
            </a:extLst>
          </p:cNvPr>
          <p:cNvSpPr>
            <a:spLocks noGrp="1"/>
          </p:cNvSpPr>
          <p:nvPr/>
        </p:nvSpPr>
        <p:spPr>
          <a:xfrm>
            <a:off x="1295400" y="51244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rPr>
              <a:t>情绪结论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CCD0F18-DD57-48F2-A46C-9ADEC237EC5A}"/>
              </a:ext>
            </a:extLst>
          </p:cNvPr>
          <p:cNvSpPr>
            <a:spLocks noGrp="1"/>
          </p:cNvSpPr>
          <p:nvPr/>
        </p:nvSpPr>
        <p:spPr>
          <a:xfrm>
            <a:off x="1343025" y="5410200"/>
            <a:ext cx="4495800" cy="82550"/>
          </a:xfrm>
          <a:prstGeom prst="roundRect">
            <a:avLst/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250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3200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开灯动作变成进入一个更柔软、更有陪伴感的空间</a:t>
            </a:r>
            <a:r>
              <a:rPr sz="500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289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713BE3EB-2FBE-43A3-9130-F2FE90A6742B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12 / 装饰方案 03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9BF3ED-3E76-41C9-BD4A-C59FBA5B3954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奶茶补给插座：插电变成轻松暂停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5415C22-F60F-4C76-8D4B-E7FCAA78EC4D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13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3E65D629-D72C-489B-98EF-F0E9446476A5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6300" y="1581150"/>
            <a:ext cx="4095750" cy="4095750"/>
          </a:xfrm>
          <a:prstGeom prst="roundRect">
            <a:avLst>
              <a:gd name="adj" fmla="val 4186"/>
            </a:avLst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0030E19-D358-483D-AFBC-27180FA1D885}"/>
              </a:ext>
            </a:extLst>
          </p:cNvPr>
          <p:cNvSpPr>
            <a:spLocks noGrp="1"/>
          </p:cNvSpPr>
          <p:nvPr/>
        </p:nvSpPr>
        <p:spPr>
          <a:xfrm>
            <a:off x="5829300" y="1714500"/>
            <a:ext cx="4953000" cy="1238250"/>
          </a:xfrm>
          <a:prstGeom prst="roundRect">
            <a:avLst>
              <a:gd name="adj" fmla="val 1384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E29792-C86C-4B81-BFE6-111DFAB4D08F}"/>
              </a:ext>
            </a:extLst>
          </p:cNvPr>
          <p:cNvSpPr>
            <a:spLocks noGrp="1"/>
          </p:cNvSpPr>
          <p:nvPr/>
        </p:nvSpPr>
        <p:spPr>
          <a:xfrm>
            <a:off x="6057900" y="19240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设计转换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7A92C53-8FD4-4AD1-ABBB-9EC364219BC0}"/>
              </a:ext>
            </a:extLst>
          </p:cNvPr>
          <p:cNvSpPr>
            <a:spLocks noGrp="1"/>
          </p:cNvSpPr>
          <p:nvPr/>
        </p:nvSpPr>
        <p:spPr>
          <a:xfrm>
            <a:off x="6057900" y="2362200"/>
            <a:ext cx="449580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00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插座被转译为饮品柜台，用杯子图标、吸管、外卖袋和台面制造消费场景。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7AED4AF-8509-4AA6-AF27-D4E4772EAD48}"/>
              </a:ext>
            </a:extLst>
          </p:cNvPr>
          <p:cNvSpPr>
            <a:spLocks noGrp="1"/>
          </p:cNvSpPr>
          <p:nvPr/>
        </p:nvSpPr>
        <p:spPr>
          <a:xfrm>
            <a:off x="5829300" y="3314700"/>
            <a:ext cx="4953000" cy="1238250"/>
          </a:xfrm>
          <a:prstGeom prst="roundRect">
            <a:avLst>
              <a:gd name="adj" fmla="val 1384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03DDE12-68A6-43AA-B566-06DD040461E6}"/>
              </a:ext>
            </a:extLst>
          </p:cNvPr>
          <p:cNvSpPr>
            <a:spLocks noGrp="1"/>
          </p:cNvSpPr>
          <p:nvPr/>
        </p:nvSpPr>
        <p:spPr>
          <a:xfrm>
            <a:off x="6057900" y="35242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功能价值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E47852E-E301-43AA-A5F9-FCF7D08330F0}"/>
              </a:ext>
            </a:extLst>
          </p:cNvPr>
          <p:cNvSpPr>
            <a:spLocks noGrp="1"/>
          </p:cNvSpPr>
          <p:nvPr/>
        </p:nvSpPr>
        <p:spPr>
          <a:xfrm>
            <a:off x="6057900" y="3962400"/>
            <a:ext cx="449580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75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适合咖啡店、奶茶店、学习桌或宿舍，强化“休息片刻”的空间氛围。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3D34FEB-80EE-4E4C-AD79-41151D720CA8}"/>
              </a:ext>
            </a:extLst>
          </p:cNvPr>
          <p:cNvSpPr>
            <a:spLocks noGrp="1"/>
          </p:cNvSpPr>
          <p:nvPr/>
        </p:nvSpPr>
        <p:spPr>
          <a:xfrm>
            <a:off x="5829300" y="4914900"/>
            <a:ext cx="4953000" cy="857250"/>
          </a:xfrm>
          <a:prstGeom prst="roundRect">
            <a:avLst>
              <a:gd name="adj" fmla="val 20000"/>
            </a:avLst>
          </a:prstGeom>
          <a:solidFill>
            <a:srgbClr val="F0DED0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9920BC8-35BB-4E7D-8FCC-3F53CE9E5B5C}"/>
              </a:ext>
            </a:extLst>
          </p:cNvPr>
          <p:cNvSpPr>
            <a:spLocks noGrp="1"/>
          </p:cNvSpPr>
          <p:nvPr/>
        </p:nvSpPr>
        <p:spPr>
          <a:xfrm>
            <a:off x="6057900" y="51244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rPr>
              <a:t>情绪结论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E8BE02F-46B2-4A0B-BF05-F3868E250C17}"/>
              </a:ext>
            </a:extLst>
          </p:cNvPr>
          <p:cNvSpPr>
            <a:spLocks noGrp="1"/>
          </p:cNvSpPr>
          <p:nvPr/>
        </p:nvSpPr>
        <p:spPr>
          <a:xfrm>
            <a:off x="6096000" y="5451475"/>
            <a:ext cx="4495800" cy="114300"/>
          </a:xfrm>
          <a:prstGeom prst="roundRect">
            <a:avLst/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600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冰冷插座转化为轻松、暂停、补给的生活节点</a:t>
            </a:r>
            <a:r>
              <a:rPr sz="600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78553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B449F412-86DE-4D12-AEB8-EDC1BF5C2D99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13 / 装饰方案 04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3FE3F42-5045-4C1B-A733-647F3F420B19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阅读角开关挂架：开关变成学习入口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B5596964-1EED-4522-9C1D-E7A96F960689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14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CB6F0CCD-C448-4F7B-A6CA-F5B2AACDC2DF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19950" y="1581150"/>
            <a:ext cx="4095750" cy="4095750"/>
          </a:xfrm>
          <a:prstGeom prst="roundRect">
            <a:avLst>
              <a:gd name="adj" fmla="val 4186"/>
            </a:avLst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3D88A30-42FB-4FA2-ABF7-029523B153A9}"/>
              </a:ext>
            </a:extLst>
          </p:cNvPr>
          <p:cNvSpPr>
            <a:spLocks noGrp="1"/>
          </p:cNvSpPr>
          <p:nvPr/>
        </p:nvSpPr>
        <p:spPr>
          <a:xfrm>
            <a:off x="1066800" y="1714500"/>
            <a:ext cx="4953000" cy="1238250"/>
          </a:xfrm>
          <a:prstGeom prst="roundRect">
            <a:avLst>
              <a:gd name="adj" fmla="val 1384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05FCADD-ABC9-4DDF-979A-DA5E93E2A659}"/>
              </a:ext>
            </a:extLst>
          </p:cNvPr>
          <p:cNvSpPr>
            <a:spLocks noGrp="1"/>
          </p:cNvSpPr>
          <p:nvPr/>
        </p:nvSpPr>
        <p:spPr>
          <a:xfrm>
            <a:off x="1295400" y="19240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设计转换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60CFBA6-8718-4142-A8EC-678FF33C8B81}"/>
              </a:ext>
            </a:extLst>
          </p:cNvPr>
          <p:cNvSpPr>
            <a:spLocks noGrp="1"/>
          </p:cNvSpPr>
          <p:nvPr/>
        </p:nvSpPr>
        <p:spPr>
          <a:xfrm>
            <a:off x="1295400" y="2362200"/>
            <a:ext cx="449580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625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开关被转译为阅读角/文具角，书本、云朵、蜡笔和书包挂件形成儿童学习语义。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C435F48-CB9B-41D7-ADCA-A366F5486857}"/>
              </a:ext>
            </a:extLst>
          </p:cNvPr>
          <p:cNvSpPr>
            <a:spLocks noGrp="1"/>
          </p:cNvSpPr>
          <p:nvPr/>
        </p:nvSpPr>
        <p:spPr>
          <a:xfrm>
            <a:off x="1066800" y="3314700"/>
            <a:ext cx="4953000" cy="1238250"/>
          </a:xfrm>
          <a:prstGeom prst="roundRect">
            <a:avLst>
              <a:gd name="adj" fmla="val 1384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A02ADF0-4D93-4C12-95B0-09B8D1716E5F}"/>
              </a:ext>
            </a:extLst>
          </p:cNvPr>
          <p:cNvSpPr>
            <a:spLocks noGrp="1"/>
          </p:cNvSpPr>
          <p:nvPr/>
        </p:nvSpPr>
        <p:spPr>
          <a:xfrm>
            <a:off x="1295400" y="35242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功能价值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B6A2595-C6B6-41AC-9188-9F94C7A7EF6B}"/>
              </a:ext>
            </a:extLst>
          </p:cNvPr>
          <p:cNvSpPr>
            <a:spLocks noGrp="1"/>
          </p:cNvSpPr>
          <p:nvPr/>
        </p:nvSpPr>
        <p:spPr>
          <a:xfrm>
            <a:off x="1295400" y="3962400"/>
            <a:ext cx="449580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00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挂钩能承载钥匙、小挂件或儿童小物，适合儿童房、绘本馆和亲子空间。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11AD57F-9781-4ADC-B4F5-803762B658B6}"/>
              </a:ext>
            </a:extLst>
          </p:cNvPr>
          <p:cNvSpPr>
            <a:spLocks noGrp="1"/>
          </p:cNvSpPr>
          <p:nvPr/>
        </p:nvSpPr>
        <p:spPr>
          <a:xfrm>
            <a:off x="1066800" y="4914900"/>
            <a:ext cx="4953000" cy="857250"/>
          </a:xfrm>
          <a:prstGeom prst="roundRect">
            <a:avLst>
              <a:gd name="adj" fmla="val 20000"/>
            </a:avLst>
          </a:prstGeom>
          <a:solidFill>
            <a:srgbClr val="F0DED0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5EFFB25-8621-408E-B841-B891C1C6F0EA}"/>
              </a:ext>
            </a:extLst>
          </p:cNvPr>
          <p:cNvSpPr>
            <a:spLocks noGrp="1"/>
          </p:cNvSpPr>
          <p:nvPr/>
        </p:nvSpPr>
        <p:spPr>
          <a:xfrm>
            <a:off x="1295400" y="512445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 dirty="0" err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rPr>
              <a:t>情绪结论</a:t>
            </a:r>
            <a:endParaRPr sz="1725" b="1" dirty="0">
              <a:solidFill>
                <a:srgbClr val="D39B43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3E1B500-A4DF-4E12-852F-5DB836C53C87}"/>
              </a:ext>
            </a:extLst>
          </p:cNvPr>
          <p:cNvSpPr>
            <a:spLocks noGrp="1"/>
          </p:cNvSpPr>
          <p:nvPr/>
        </p:nvSpPr>
        <p:spPr>
          <a:xfrm>
            <a:off x="1352550" y="5419725"/>
            <a:ext cx="4495800" cy="114300"/>
          </a:xfrm>
          <a:prstGeom prst="roundRect">
            <a:avLst/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050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开灯动作成为进入阅读和游戏状态的空间提示</a:t>
            </a:r>
            <a:r>
              <a:rPr sz="1050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0185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85347A0-2C40-4245-A232-4AAC5BD91E54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15 / 结构线方案保留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A05B4756-CE04-4A07-8123-B9CFA5996891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原阶段仍会发展涉及结构的产品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ADBAFC0-838A-4E8F-ACB0-78C44177FD93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16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0653D1AF-C5EF-4499-8B2A-327DACBCC95F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D9AA538-5F11-445C-BD75-34B0EDCA64A3}"/>
              </a:ext>
            </a:extLst>
          </p:cNvPr>
          <p:cNvSpPr>
            <a:spLocks noGrp="1"/>
          </p:cNvSpPr>
          <p:nvPr/>
        </p:nvSpPr>
        <p:spPr>
          <a:xfrm>
            <a:off x="876300" y="1676400"/>
            <a:ext cx="3143250" cy="2476500"/>
          </a:xfrm>
          <a:prstGeom prst="roundRect">
            <a:avLst>
              <a:gd name="adj" fmla="val 6923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A08321E-5648-4191-B98A-258C0030B429}"/>
              </a:ext>
            </a:extLst>
          </p:cNvPr>
          <p:cNvSpPr>
            <a:spLocks noGrp="1"/>
          </p:cNvSpPr>
          <p:nvPr/>
        </p:nvSpPr>
        <p:spPr>
          <a:xfrm>
            <a:off x="1104900" y="1885950"/>
            <a:ext cx="268605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方向 1：拉杆式开关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AAD23CB-6119-4435-BE44-73510244357F}"/>
              </a:ext>
            </a:extLst>
          </p:cNvPr>
          <p:cNvSpPr>
            <a:spLocks noGrp="1"/>
          </p:cNvSpPr>
          <p:nvPr/>
        </p:nvSpPr>
        <p:spPr>
          <a:xfrm>
            <a:off x="1104900" y="2324100"/>
            <a:ext cx="2686050" cy="1619250"/>
          </a:xfrm>
          <a:prstGeom prst="roundRect">
            <a:avLst>
              <a:gd name="adj" fmla="val 9412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借鉴游戏拉杆、机械启动语义，将普通开关转换成更有仪式感的启动动作。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CED365-EDF1-455C-95AF-312D6E8E9F31}"/>
              </a:ext>
            </a:extLst>
          </p:cNvPr>
          <p:cNvSpPr>
            <a:spLocks noGrp="1"/>
          </p:cNvSpPr>
          <p:nvPr/>
        </p:nvSpPr>
        <p:spPr>
          <a:xfrm>
            <a:off x="4514850" y="1676400"/>
            <a:ext cx="3143250" cy="2476500"/>
          </a:xfrm>
          <a:prstGeom prst="roundRect">
            <a:avLst>
              <a:gd name="adj" fmla="val 6923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C536120-1424-4432-94B9-DAD633948B0A}"/>
              </a:ext>
            </a:extLst>
          </p:cNvPr>
          <p:cNvSpPr>
            <a:spLocks noGrp="1"/>
          </p:cNvSpPr>
          <p:nvPr/>
        </p:nvSpPr>
        <p:spPr>
          <a:xfrm>
            <a:off x="4743450" y="1885950"/>
            <a:ext cx="268605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rPr>
              <a:t>方向 2：幸运机关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23A0FC9-35F1-476C-9499-D8AD9696E397}"/>
              </a:ext>
            </a:extLst>
          </p:cNvPr>
          <p:cNvSpPr>
            <a:spLocks noGrp="1"/>
          </p:cNvSpPr>
          <p:nvPr/>
        </p:nvSpPr>
        <p:spPr>
          <a:xfrm>
            <a:off x="4743450" y="2324100"/>
            <a:ext cx="2686050" cy="1619250"/>
          </a:xfrm>
          <a:prstGeom prst="roundRect">
            <a:avLst>
              <a:gd name="adj" fmla="val 9412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借鉴老虎机拉杆的期待感，让开灯或切换场景带有“触发幸运”的情绪意味。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27EB834-F64B-4D79-9174-635E231DA872}"/>
              </a:ext>
            </a:extLst>
          </p:cNvPr>
          <p:cNvSpPr>
            <a:spLocks noGrp="1"/>
          </p:cNvSpPr>
          <p:nvPr/>
        </p:nvSpPr>
        <p:spPr>
          <a:xfrm>
            <a:off x="8153400" y="1676400"/>
            <a:ext cx="3143250" cy="2476500"/>
          </a:xfrm>
          <a:prstGeom prst="roundRect">
            <a:avLst>
              <a:gd name="adj" fmla="val 6923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EDAFEF7-2E00-4C1F-86E8-410DE3BDEB13}"/>
              </a:ext>
            </a:extLst>
          </p:cNvPr>
          <p:cNvSpPr>
            <a:spLocks noGrp="1"/>
          </p:cNvSpPr>
          <p:nvPr/>
        </p:nvSpPr>
        <p:spPr>
          <a:xfrm>
            <a:off x="8382000" y="1885950"/>
            <a:ext cx="268605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方向 3：状态切换器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9C6C513-984E-4280-822E-690542671E35}"/>
              </a:ext>
            </a:extLst>
          </p:cNvPr>
          <p:cNvSpPr>
            <a:spLocks noGrp="1"/>
          </p:cNvSpPr>
          <p:nvPr/>
        </p:nvSpPr>
        <p:spPr>
          <a:xfrm>
            <a:off x="8382000" y="2324100"/>
            <a:ext cx="2686050" cy="1619250"/>
          </a:xfrm>
          <a:prstGeom prst="roundRect">
            <a:avLst>
              <a:gd name="adj" fmla="val 9412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通过旋转、滑动、按压等结构动作，在空间中表达专注、休息、陪伴等状态。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585066-4D37-4178-A8D8-C85D8CD86974}"/>
              </a:ext>
            </a:extLst>
          </p:cNvPr>
          <p:cNvSpPr>
            <a:spLocks noGrp="1"/>
          </p:cNvSpPr>
          <p:nvPr/>
        </p:nvSpPr>
        <p:spPr>
          <a:xfrm>
            <a:off x="1790700" y="5010150"/>
            <a:ext cx="8610600" cy="552450"/>
          </a:xfrm>
          <a:prstGeom prst="roundRect">
            <a:avLst>
              <a:gd name="adj" fmla="val 31034"/>
            </a:avLst>
          </a:prstGeom>
          <a:solidFill>
            <a:srgbClr val="244D4F"/>
          </a:solidFill>
          <a:ln w="0">
            <a:noFill/>
            <a:prstDash val="solid"/>
          </a:ln>
        </p:spPr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C51624D6-4929-4015-AE2F-924C31F83C78}"/>
              </a:ext>
            </a:extLst>
          </p:cNvPr>
          <p:cNvSpPr>
            <a:spLocks noGrp="1"/>
          </p:cNvSpPr>
          <p:nvPr/>
        </p:nvSpPr>
        <p:spPr>
          <a:xfrm>
            <a:off x="2171700" y="5181600"/>
            <a:ext cx="7848600" cy="2095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0118" lnSpcReduction="20000"/>
          </a:bodyPr>
          <a:lstStyle/>
          <a:p>
            <a:pPr algn="ctr">
              <a:lnSpc>
                <a:spcPct val="112000"/>
              </a:lnSpc>
              <a:buNone/>
              <a:defRPr sz="1575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75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结构线重点解决“动作仪式感”，装饰线重点解决“场景情绪感”。两者共同服务同一研究主题。</a:t>
            </a:r>
          </a:p>
        </p:txBody>
      </p:sp>
    </p:spTree>
    <p:extLst>
      <p:ext uri="{BB962C8B-B14F-4D97-AF65-F5344CB8AC3E}">
        <p14:creationId xmlns:p14="http://schemas.microsoft.com/office/powerpoint/2010/main" val="269303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F427A87A-8A95-4948-99B8-9B4E3953C93B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16 / 两类产出对比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F7F36B-AE61-4256-8E02-E7176285B3DA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产品落地分析</a:t>
            </a:r>
            <a:endParaRPr sz="2775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B60D66E-7EB1-42FC-89A2-D480310B0F25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17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1A5135BD-1860-40BE-BB2A-419C8712CC1E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C03DAC6-398F-45AC-A60D-4B617CBEC1CE}"/>
              </a:ext>
            </a:extLst>
          </p:cNvPr>
          <p:cNvSpPr>
            <a:spLocks noGrp="1"/>
          </p:cNvSpPr>
          <p:nvPr/>
        </p:nvSpPr>
        <p:spPr>
          <a:xfrm>
            <a:off x="1047750" y="1695450"/>
            <a:ext cx="10096500" cy="4000500"/>
          </a:xfrm>
          <a:prstGeom prst="roundRect">
            <a:avLst>
              <a:gd name="adj" fmla="val 428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673F122-FE69-4A25-A457-B197B79B144B}"/>
              </a:ext>
            </a:extLst>
          </p:cNvPr>
          <p:cNvSpPr>
            <a:spLocks noGrp="1"/>
          </p:cNvSpPr>
          <p:nvPr/>
        </p:nvSpPr>
        <p:spPr>
          <a:xfrm>
            <a:off x="1047750" y="1695450"/>
            <a:ext cx="10096500" cy="666750"/>
          </a:xfrm>
          <a:prstGeom prst="rect">
            <a:avLst/>
          </a:prstGeom>
          <a:solidFill>
            <a:srgbClr val="244D4F"/>
          </a:solidFill>
          <a:ln w="0">
            <a:noFill/>
            <a:prstDash val="solid"/>
          </a:ln>
        </p:spPr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C6CC603-3536-42CB-9F6B-36753169425E}"/>
              </a:ext>
            </a:extLst>
          </p:cNvPr>
          <p:cNvSpPr>
            <a:spLocks noGrp="1"/>
          </p:cNvSpPr>
          <p:nvPr/>
        </p:nvSpPr>
        <p:spPr>
          <a:xfrm>
            <a:off x="1219200" y="1885950"/>
            <a:ext cx="1752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1680" lnSpcReduction="10000"/>
          </a:bodyPr>
          <a:lstStyle/>
          <a:p>
            <a:pPr algn="ctr">
              <a:lnSpc>
                <a:spcPct val="112000"/>
              </a:lnSpc>
              <a:buNone/>
              <a:defRPr sz="15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维度</a:t>
            </a:r>
          </a:p>
        </p:txBody>
      </p:sp>
      <p:sp>
        <p:nvSpPr>
          <p:cNvPr id="8" name="直接连接符 7">
            <a:extLst>
              <a:ext uri="{FF2B5EF4-FFF2-40B4-BE49-F238E27FC236}">
                <a16:creationId xmlns:a16="http://schemas.microsoft.com/office/drawing/2014/main" id="{2B384F0F-6D6B-4952-B6DF-4085BC946BC1}"/>
              </a:ext>
            </a:extLst>
          </p:cNvPr>
          <p:cNvSpPr>
            <a:spLocks noGrp="1"/>
          </p:cNvSpPr>
          <p:nvPr/>
        </p:nvSpPr>
        <p:spPr>
          <a:xfrm>
            <a:off x="31432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A3167D5-DEEE-485F-8ACD-7679A2BFAAAB}"/>
              </a:ext>
            </a:extLst>
          </p:cNvPr>
          <p:cNvSpPr>
            <a:spLocks noGrp="1"/>
          </p:cNvSpPr>
          <p:nvPr/>
        </p:nvSpPr>
        <p:spPr>
          <a:xfrm>
            <a:off x="3314700" y="188595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1680" lnSpcReduction="10000"/>
          </a:bodyPr>
          <a:lstStyle/>
          <a:p>
            <a:pPr algn="l">
              <a:lnSpc>
                <a:spcPct val="112000"/>
              </a:lnSpc>
              <a:buNone/>
              <a:defRPr sz="15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结构情绪机关</a:t>
            </a:r>
          </a:p>
        </p:txBody>
      </p:sp>
      <p:sp>
        <p:nvSpPr>
          <p:cNvPr id="10" name="直接连接符 9">
            <a:extLst>
              <a:ext uri="{FF2B5EF4-FFF2-40B4-BE49-F238E27FC236}">
                <a16:creationId xmlns:a16="http://schemas.microsoft.com/office/drawing/2014/main" id="{2EA73520-5B88-4F15-B3A6-F4BD46501F95}"/>
              </a:ext>
            </a:extLst>
          </p:cNvPr>
          <p:cNvSpPr>
            <a:spLocks noGrp="1"/>
          </p:cNvSpPr>
          <p:nvPr/>
        </p:nvSpPr>
        <p:spPr>
          <a:xfrm>
            <a:off x="71437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D3D84A6F-06BE-41ED-A7A8-C69225BFE3BA}"/>
              </a:ext>
            </a:extLst>
          </p:cNvPr>
          <p:cNvSpPr>
            <a:spLocks noGrp="1"/>
          </p:cNvSpPr>
          <p:nvPr/>
        </p:nvSpPr>
        <p:spPr>
          <a:xfrm>
            <a:off x="7315200" y="188595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1680" lnSpcReduction="10000"/>
          </a:bodyPr>
          <a:lstStyle/>
          <a:p>
            <a:pPr algn="l">
              <a:lnSpc>
                <a:spcPct val="112000"/>
              </a:lnSpc>
              <a:buNone/>
              <a:defRPr sz="15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装饰情绪模块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9A87BF9-49EA-494B-8D40-B69F30A5C167}"/>
              </a:ext>
            </a:extLst>
          </p:cNvPr>
          <p:cNvSpPr>
            <a:spLocks noGrp="1"/>
          </p:cNvSpPr>
          <p:nvPr/>
        </p:nvSpPr>
        <p:spPr>
          <a:xfrm>
            <a:off x="1219200" y="2552700"/>
            <a:ext cx="1752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ctr">
              <a:lnSpc>
                <a:spcPct val="112000"/>
              </a:lnSpc>
              <a:buNone/>
              <a:def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研究重点</a:t>
            </a:r>
          </a:p>
        </p:txBody>
      </p:sp>
      <p:sp>
        <p:nvSpPr>
          <p:cNvPr id="13" name="直接连接符 12">
            <a:extLst>
              <a:ext uri="{FF2B5EF4-FFF2-40B4-BE49-F238E27FC236}">
                <a16:creationId xmlns:a16="http://schemas.microsoft.com/office/drawing/2014/main" id="{6B522E8E-9288-469C-8A98-22A5E6EE603A}"/>
              </a:ext>
            </a:extLst>
          </p:cNvPr>
          <p:cNvSpPr>
            <a:spLocks noGrp="1"/>
          </p:cNvSpPr>
          <p:nvPr/>
        </p:nvSpPr>
        <p:spPr>
          <a:xfrm>
            <a:off x="31432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0691DE2-3CA2-46AE-A7EE-183339814FCF}"/>
              </a:ext>
            </a:extLst>
          </p:cNvPr>
          <p:cNvSpPr>
            <a:spLocks noGrp="1"/>
          </p:cNvSpPr>
          <p:nvPr/>
        </p:nvSpPr>
        <p:spPr>
          <a:xfrm>
            <a:off x="3314700" y="255270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动作、触发、机械结构、仪式感</a:t>
            </a:r>
          </a:p>
        </p:txBody>
      </p:sp>
      <p:sp>
        <p:nvSpPr>
          <p:cNvPr id="15" name="直接连接符 14">
            <a:extLst>
              <a:ext uri="{FF2B5EF4-FFF2-40B4-BE49-F238E27FC236}">
                <a16:creationId xmlns:a16="http://schemas.microsoft.com/office/drawing/2014/main" id="{3977BF8A-4244-463B-ADC1-A466B212BA23}"/>
              </a:ext>
            </a:extLst>
          </p:cNvPr>
          <p:cNvSpPr>
            <a:spLocks noGrp="1"/>
          </p:cNvSpPr>
          <p:nvPr/>
        </p:nvSpPr>
        <p:spPr>
          <a:xfrm>
            <a:off x="71437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5BD86B6-45B4-4F02-833D-9561ED349E4A}"/>
              </a:ext>
            </a:extLst>
          </p:cNvPr>
          <p:cNvSpPr>
            <a:spLocks noGrp="1"/>
          </p:cNvSpPr>
          <p:nvPr/>
        </p:nvSpPr>
        <p:spPr>
          <a:xfrm>
            <a:off x="7315200" y="255270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场景、外观、挂件、装饰情绪</a:t>
            </a:r>
          </a:p>
        </p:txBody>
      </p:sp>
      <p:sp>
        <p:nvSpPr>
          <p:cNvPr id="17" name="直接连接符 16">
            <a:extLst>
              <a:ext uri="{FF2B5EF4-FFF2-40B4-BE49-F238E27FC236}">
                <a16:creationId xmlns:a16="http://schemas.microsoft.com/office/drawing/2014/main" id="{358C653D-C353-420C-B0E0-2FB32F81448F}"/>
              </a:ext>
            </a:extLst>
          </p:cNvPr>
          <p:cNvSpPr>
            <a:spLocks noGrp="1"/>
          </p:cNvSpPr>
          <p:nvPr/>
        </p:nvSpPr>
        <p:spPr>
          <a:xfrm>
            <a:off x="1238250" y="2362200"/>
            <a:ext cx="97155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2F755D9-EDB7-4976-B7F1-522401927347}"/>
              </a:ext>
            </a:extLst>
          </p:cNvPr>
          <p:cNvSpPr>
            <a:spLocks noGrp="1"/>
          </p:cNvSpPr>
          <p:nvPr/>
        </p:nvSpPr>
        <p:spPr>
          <a:xfrm>
            <a:off x="1219200" y="3219450"/>
            <a:ext cx="1752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ctr">
              <a:lnSpc>
                <a:spcPct val="112000"/>
              </a:lnSpc>
              <a:buNone/>
              <a:def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产出状态</a:t>
            </a:r>
          </a:p>
        </p:txBody>
      </p:sp>
      <p:sp>
        <p:nvSpPr>
          <p:cNvPr id="19" name="直接连接符 18">
            <a:extLst>
              <a:ext uri="{FF2B5EF4-FFF2-40B4-BE49-F238E27FC236}">
                <a16:creationId xmlns:a16="http://schemas.microsoft.com/office/drawing/2014/main" id="{EC41C45C-BFAD-45FD-82DD-26DE4CCDC008}"/>
              </a:ext>
            </a:extLst>
          </p:cNvPr>
          <p:cNvSpPr>
            <a:spLocks noGrp="1"/>
          </p:cNvSpPr>
          <p:nvPr/>
        </p:nvSpPr>
        <p:spPr>
          <a:xfrm>
            <a:off x="31432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B2B3C5-1437-4660-A076-4B6A8E02CDBA}"/>
              </a:ext>
            </a:extLst>
          </p:cNvPr>
          <p:cNvSpPr>
            <a:spLocks noGrp="1"/>
          </p:cNvSpPr>
          <p:nvPr/>
        </p:nvSpPr>
        <p:spPr>
          <a:xfrm>
            <a:off x="3314700" y="321945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继续深化结构模型</a:t>
            </a:r>
          </a:p>
        </p:txBody>
      </p:sp>
      <p:sp>
        <p:nvSpPr>
          <p:cNvPr id="21" name="直接连接符 20">
            <a:extLst>
              <a:ext uri="{FF2B5EF4-FFF2-40B4-BE49-F238E27FC236}">
                <a16:creationId xmlns:a16="http://schemas.microsoft.com/office/drawing/2014/main" id="{92BEC72D-C257-4613-A9E3-43700CE3CF33}"/>
              </a:ext>
            </a:extLst>
          </p:cNvPr>
          <p:cNvSpPr>
            <a:spLocks noGrp="1"/>
          </p:cNvSpPr>
          <p:nvPr/>
        </p:nvSpPr>
        <p:spPr>
          <a:xfrm>
            <a:off x="71437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2915612-F634-4EA8-97AA-1E862FA0B676}"/>
              </a:ext>
            </a:extLst>
          </p:cNvPr>
          <p:cNvSpPr>
            <a:spLocks noGrp="1"/>
          </p:cNvSpPr>
          <p:nvPr/>
        </p:nvSpPr>
        <p:spPr>
          <a:xfrm>
            <a:off x="7315200" y="321945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当前已有四个效果方案</a:t>
            </a:r>
          </a:p>
        </p:txBody>
      </p:sp>
      <p:sp>
        <p:nvSpPr>
          <p:cNvPr id="23" name="直接连接符 22">
            <a:extLst>
              <a:ext uri="{FF2B5EF4-FFF2-40B4-BE49-F238E27FC236}">
                <a16:creationId xmlns:a16="http://schemas.microsoft.com/office/drawing/2014/main" id="{936EC3AD-5416-4EDC-A2F9-D919EDEF8EFF}"/>
              </a:ext>
            </a:extLst>
          </p:cNvPr>
          <p:cNvSpPr>
            <a:spLocks noGrp="1"/>
          </p:cNvSpPr>
          <p:nvPr/>
        </p:nvSpPr>
        <p:spPr>
          <a:xfrm>
            <a:off x="1238250" y="3028950"/>
            <a:ext cx="97155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7F0A8DB-6560-4839-AEA9-332EECE0A292}"/>
              </a:ext>
            </a:extLst>
          </p:cNvPr>
          <p:cNvSpPr>
            <a:spLocks noGrp="1"/>
          </p:cNvSpPr>
          <p:nvPr/>
        </p:nvSpPr>
        <p:spPr>
          <a:xfrm>
            <a:off x="1219200" y="3886200"/>
            <a:ext cx="1752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ctr">
              <a:lnSpc>
                <a:spcPct val="112000"/>
              </a:lnSpc>
              <a:buNone/>
              <a:def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制作难度</a:t>
            </a:r>
          </a:p>
        </p:txBody>
      </p:sp>
      <p:sp>
        <p:nvSpPr>
          <p:cNvPr id="25" name="直接连接符 24">
            <a:extLst>
              <a:ext uri="{FF2B5EF4-FFF2-40B4-BE49-F238E27FC236}">
                <a16:creationId xmlns:a16="http://schemas.microsoft.com/office/drawing/2014/main" id="{F4208129-7734-463E-84BD-C383B5AD1827}"/>
              </a:ext>
            </a:extLst>
          </p:cNvPr>
          <p:cNvSpPr>
            <a:spLocks noGrp="1"/>
          </p:cNvSpPr>
          <p:nvPr/>
        </p:nvSpPr>
        <p:spPr>
          <a:xfrm>
            <a:off x="31432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22947C3-8EAC-4B8C-AC9D-94CF3E6E751C}"/>
              </a:ext>
            </a:extLst>
          </p:cNvPr>
          <p:cNvSpPr>
            <a:spLocks noGrp="1"/>
          </p:cNvSpPr>
          <p:nvPr/>
        </p:nvSpPr>
        <p:spPr>
          <a:xfrm>
            <a:off x="3314700" y="388620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高，需要验证稳定性和安全性</a:t>
            </a:r>
          </a:p>
        </p:txBody>
      </p:sp>
      <p:sp>
        <p:nvSpPr>
          <p:cNvPr id="27" name="直接连接符 26">
            <a:extLst>
              <a:ext uri="{FF2B5EF4-FFF2-40B4-BE49-F238E27FC236}">
                <a16:creationId xmlns:a16="http://schemas.microsoft.com/office/drawing/2014/main" id="{A2DED02D-E098-4F08-A0B7-9C1362EE976E}"/>
              </a:ext>
            </a:extLst>
          </p:cNvPr>
          <p:cNvSpPr>
            <a:spLocks noGrp="1"/>
          </p:cNvSpPr>
          <p:nvPr/>
        </p:nvSpPr>
        <p:spPr>
          <a:xfrm>
            <a:off x="71437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FE61F9FE-BE22-4AC5-887D-EE8AFC40CB64}"/>
              </a:ext>
            </a:extLst>
          </p:cNvPr>
          <p:cNvSpPr>
            <a:spLocks noGrp="1"/>
          </p:cNvSpPr>
          <p:nvPr/>
        </p:nvSpPr>
        <p:spPr>
          <a:xfrm>
            <a:off x="7315200" y="388620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中，适合先做模型和效果展示</a:t>
            </a:r>
          </a:p>
        </p:txBody>
      </p:sp>
      <p:sp>
        <p:nvSpPr>
          <p:cNvPr id="29" name="直接连接符 28">
            <a:extLst>
              <a:ext uri="{FF2B5EF4-FFF2-40B4-BE49-F238E27FC236}">
                <a16:creationId xmlns:a16="http://schemas.microsoft.com/office/drawing/2014/main" id="{E539E4B8-2DA2-4C7D-8CD6-655401D23F98}"/>
              </a:ext>
            </a:extLst>
          </p:cNvPr>
          <p:cNvSpPr>
            <a:spLocks noGrp="1"/>
          </p:cNvSpPr>
          <p:nvPr/>
        </p:nvSpPr>
        <p:spPr>
          <a:xfrm>
            <a:off x="1238250" y="3695700"/>
            <a:ext cx="97155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1C1719F7-75BB-4DB4-BAEA-F9B55AD18043}"/>
              </a:ext>
            </a:extLst>
          </p:cNvPr>
          <p:cNvSpPr>
            <a:spLocks noGrp="1"/>
          </p:cNvSpPr>
          <p:nvPr/>
        </p:nvSpPr>
        <p:spPr>
          <a:xfrm>
            <a:off x="1219200" y="4552950"/>
            <a:ext cx="1752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ctr">
              <a:lnSpc>
                <a:spcPct val="112000"/>
              </a:lnSpc>
              <a:buNone/>
              <a:def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情绪来源</a:t>
            </a:r>
          </a:p>
        </p:txBody>
      </p:sp>
      <p:sp>
        <p:nvSpPr>
          <p:cNvPr id="31" name="直接连接符 30">
            <a:extLst>
              <a:ext uri="{FF2B5EF4-FFF2-40B4-BE49-F238E27FC236}">
                <a16:creationId xmlns:a16="http://schemas.microsoft.com/office/drawing/2014/main" id="{4F4156A6-9201-45AA-95C7-E62EF7920E1B}"/>
              </a:ext>
            </a:extLst>
          </p:cNvPr>
          <p:cNvSpPr>
            <a:spLocks noGrp="1"/>
          </p:cNvSpPr>
          <p:nvPr/>
        </p:nvSpPr>
        <p:spPr>
          <a:xfrm>
            <a:off x="31432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9EAB448-FE7A-4A56-9E9A-ADBF27D30060}"/>
              </a:ext>
            </a:extLst>
          </p:cNvPr>
          <p:cNvSpPr>
            <a:spLocks noGrp="1"/>
          </p:cNvSpPr>
          <p:nvPr/>
        </p:nvSpPr>
        <p:spPr>
          <a:xfrm>
            <a:off x="3314700" y="455295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使用动作带来的状态转换</a:t>
            </a:r>
          </a:p>
        </p:txBody>
      </p:sp>
      <p:sp>
        <p:nvSpPr>
          <p:cNvPr id="33" name="直接连接符 32">
            <a:extLst>
              <a:ext uri="{FF2B5EF4-FFF2-40B4-BE49-F238E27FC236}">
                <a16:creationId xmlns:a16="http://schemas.microsoft.com/office/drawing/2014/main" id="{2690A885-7EDA-4A76-941F-103BE9D92A62}"/>
              </a:ext>
            </a:extLst>
          </p:cNvPr>
          <p:cNvSpPr>
            <a:spLocks noGrp="1"/>
          </p:cNvSpPr>
          <p:nvPr/>
        </p:nvSpPr>
        <p:spPr>
          <a:xfrm>
            <a:off x="71437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2C85D95-D8AF-4C41-961E-E100A954D810}"/>
              </a:ext>
            </a:extLst>
          </p:cNvPr>
          <p:cNvSpPr>
            <a:spLocks noGrp="1"/>
          </p:cNvSpPr>
          <p:nvPr/>
        </p:nvSpPr>
        <p:spPr>
          <a:xfrm>
            <a:off x="7315200" y="455295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视觉语义带来的空间亲近感</a:t>
            </a:r>
          </a:p>
        </p:txBody>
      </p:sp>
      <p:sp>
        <p:nvSpPr>
          <p:cNvPr id="35" name="直接连接符 34">
            <a:extLst>
              <a:ext uri="{FF2B5EF4-FFF2-40B4-BE49-F238E27FC236}">
                <a16:creationId xmlns:a16="http://schemas.microsoft.com/office/drawing/2014/main" id="{2E97FE6E-1326-478B-9156-D37320EC23F1}"/>
              </a:ext>
            </a:extLst>
          </p:cNvPr>
          <p:cNvSpPr>
            <a:spLocks noGrp="1"/>
          </p:cNvSpPr>
          <p:nvPr/>
        </p:nvSpPr>
        <p:spPr>
          <a:xfrm>
            <a:off x="1238250" y="4362450"/>
            <a:ext cx="97155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2619D927-BC6B-4721-87FE-CF93AA0D0EA8}"/>
              </a:ext>
            </a:extLst>
          </p:cNvPr>
          <p:cNvSpPr>
            <a:spLocks noGrp="1"/>
          </p:cNvSpPr>
          <p:nvPr/>
        </p:nvSpPr>
        <p:spPr>
          <a:xfrm>
            <a:off x="1219200" y="5219700"/>
            <a:ext cx="1752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ctr">
              <a:lnSpc>
                <a:spcPct val="112000"/>
              </a:lnSpc>
              <a:buNone/>
              <a:def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结课作用</a:t>
            </a:r>
          </a:p>
        </p:txBody>
      </p:sp>
      <p:sp>
        <p:nvSpPr>
          <p:cNvPr id="37" name="直接连接符 36">
            <a:extLst>
              <a:ext uri="{FF2B5EF4-FFF2-40B4-BE49-F238E27FC236}">
                <a16:creationId xmlns:a16="http://schemas.microsoft.com/office/drawing/2014/main" id="{6A4C70D7-9451-43AD-A428-2EAB6DEB0E2E}"/>
              </a:ext>
            </a:extLst>
          </p:cNvPr>
          <p:cNvSpPr>
            <a:spLocks noGrp="1"/>
          </p:cNvSpPr>
          <p:nvPr/>
        </p:nvSpPr>
        <p:spPr>
          <a:xfrm>
            <a:off x="31432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773C8267-FDA8-46D7-B8E4-FDA3FF6A3D24}"/>
              </a:ext>
            </a:extLst>
          </p:cNvPr>
          <p:cNvSpPr>
            <a:spLocks noGrp="1"/>
          </p:cNvSpPr>
          <p:nvPr/>
        </p:nvSpPr>
        <p:spPr>
          <a:xfrm>
            <a:off x="3314700" y="521970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体现研究深度</a:t>
            </a:r>
          </a:p>
        </p:txBody>
      </p:sp>
      <p:sp>
        <p:nvSpPr>
          <p:cNvPr id="39" name="直接连接符 38">
            <a:extLst>
              <a:ext uri="{FF2B5EF4-FFF2-40B4-BE49-F238E27FC236}">
                <a16:creationId xmlns:a16="http://schemas.microsoft.com/office/drawing/2014/main" id="{9E75D9A5-0202-4AA9-B7FC-CA60E0AA32DE}"/>
              </a:ext>
            </a:extLst>
          </p:cNvPr>
          <p:cNvSpPr>
            <a:spLocks noGrp="1"/>
          </p:cNvSpPr>
          <p:nvPr/>
        </p:nvSpPr>
        <p:spPr>
          <a:xfrm>
            <a:off x="7143750" y="1695450"/>
            <a:ext cx="0" cy="400050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33F52856-6AA5-465A-AB04-7337CB7A1841}"/>
              </a:ext>
            </a:extLst>
          </p:cNvPr>
          <p:cNvSpPr>
            <a:spLocks noGrp="1"/>
          </p:cNvSpPr>
          <p:nvPr/>
        </p:nvSpPr>
        <p:spPr>
          <a:xfrm>
            <a:off x="7315200" y="5219700"/>
            <a:ext cx="365760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169"/>
          </a:bodyPr>
          <a:lstStyle/>
          <a:p>
            <a:pPr algn="l">
              <a:lnSpc>
                <a:spcPct val="112000"/>
              </a:lnSpc>
              <a:buNone/>
              <a:def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13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体现系列落地与展示完整度</a:t>
            </a:r>
          </a:p>
        </p:txBody>
      </p:sp>
      <p:sp>
        <p:nvSpPr>
          <p:cNvPr id="41" name="直接连接符 40">
            <a:extLst>
              <a:ext uri="{FF2B5EF4-FFF2-40B4-BE49-F238E27FC236}">
                <a16:creationId xmlns:a16="http://schemas.microsoft.com/office/drawing/2014/main" id="{A50FC8B0-6141-43C0-B1FA-9B5DC386212B}"/>
              </a:ext>
            </a:extLst>
          </p:cNvPr>
          <p:cNvSpPr>
            <a:spLocks noGrp="1"/>
          </p:cNvSpPr>
          <p:nvPr/>
        </p:nvSpPr>
        <p:spPr>
          <a:xfrm>
            <a:off x="1238250" y="5029200"/>
            <a:ext cx="97155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203104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45943ED-46B5-D9FE-88EE-E211220435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548"/>
          <a:stretch/>
        </p:blipFill>
        <p:spPr>
          <a:xfrm>
            <a:off x="685800" y="1426395"/>
            <a:ext cx="4460880" cy="308095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95C4A99-ED66-B24D-C868-F2887437B1C2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参数化结构设计</a:t>
            </a:r>
            <a:endParaRPr sz="2775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8" name="直接连接符 27">
            <a:extLst>
              <a:ext uri="{FF2B5EF4-FFF2-40B4-BE49-F238E27FC236}">
                <a16:creationId xmlns:a16="http://schemas.microsoft.com/office/drawing/2014/main" id="{9D2E592E-9937-CD3D-ABEA-28DFCB82C3D0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7899F685-81EA-3F69-1BA2-752A3B158A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51" t="16254" r="6831" b="6197"/>
          <a:stretch/>
        </p:blipFill>
        <p:spPr>
          <a:xfrm>
            <a:off x="5313857" y="1426394"/>
            <a:ext cx="3178198" cy="169551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8ABD0-02A4-F050-D3D5-DA6F5D573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324" y="1426395"/>
            <a:ext cx="2868876" cy="169551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BC0FA2F-FD6B-D45F-DB27-D55342C21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323" y="3484062"/>
            <a:ext cx="2868877" cy="88935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10676D-6554-A144-B1F7-A6064D8AA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3857" y="3484062"/>
            <a:ext cx="3178198" cy="102328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A5CB966-5705-AEEA-977F-706BE7941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857" y="4869501"/>
            <a:ext cx="1705779" cy="1866583"/>
          </a:xfrm>
          <a:prstGeom prst="rect">
            <a:avLst/>
          </a:prstGeom>
        </p:spPr>
      </p:pic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9313E448-46CF-C1DE-90D6-D868F1CEFD02}"/>
              </a:ext>
            </a:extLst>
          </p:cNvPr>
          <p:cNvSpPr>
            <a:spLocks noGrp="1"/>
          </p:cNvSpPr>
          <p:nvPr/>
        </p:nvSpPr>
        <p:spPr>
          <a:xfrm>
            <a:off x="841958" y="3726005"/>
            <a:ext cx="3039341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699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2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参数化模块化结构设计</a:t>
            </a:r>
            <a:endParaRPr sz="12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8F2244E-821F-B4D2-A102-E2F63C4459F7}"/>
              </a:ext>
            </a:extLst>
          </p:cNvPr>
          <p:cNvSpPr/>
          <p:nvPr/>
        </p:nvSpPr>
        <p:spPr>
          <a:xfrm>
            <a:off x="1062182" y="4373414"/>
            <a:ext cx="2918691" cy="13393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0F889C18-5CE8-20AA-95A8-87BDDE757B63}"/>
              </a:ext>
            </a:extLst>
          </p:cNvPr>
          <p:cNvCxnSpPr/>
          <p:nvPr/>
        </p:nvCxnSpPr>
        <p:spPr>
          <a:xfrm>
            <a:off x="1283854" y="4507345"/>
            <a:ext cx="0" cy="7758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3D024012-2C3D-D427-C016-5A1D1BE9ADF9}"/>
              </a:ext>
            </a:extLst>
          </p:cNvPr>
          <p:cNvSpPr>
            <a:spLocks noGrp="1"/>
          </p:cNvSpPr>
          <p:nvPr/>
        </p:nvSpPr>
        <p:spPr>
          <a:xfrm>
            <a:off x="841958" y="5361897"/>
            <a:ext cx="3286697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参数化流程，可回退与重塑，方便对接生产</a:t>
            </a:r>
            <a:endParaRPr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F1A0CEB9-FF86-12A1-FC04-1E18382D7CB8}"/>
              </a:ext>
            </a:extLst>
          </p:cNvPr>
          <p:cNvSpPr>
            <a:spLocks noGrp="1"/>
          </p:cNvSpPr>
          <p:nvPr/>
        </p:nvSpPr>
        <p:spPr>
          <a:xfrm>
            <a:off x="6476140" y="3150686"/>
            <a:ext cx="802116" cy="333376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699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底座底壳</a:t>
            </a:r>
            <a:endParaRPr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7ED33269-D793-F790-CFE6-D80961C21F1A}"/>
              </a:ext>
            </a:extLst>
          </p:cNvPr>
          <p:cNvSpPr>
            <a:spLocks noGrp="1"/>
          </p:cNvSpPr>
          <p:nvPr/>
        </p:nvSpPr>
        <p:spPr>
          <a:xfrm>
            <a:off x="9654338" y="3150686"/>
            <a:ext cx="802116" cy="333376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699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顶部模块</a:t>
            </a:r>
            <a:endParaRPr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54763264-445A-641B-28D4-6D64413C69D4}"/>
              </a:ext>
            </a:extLst>
          </p:cNvPr>
          <p:cNvSpPr>
            <a:spLocks noGrp="1"/>
          </p:cNvSpPr>
          <p:nvPr/>
        </p:nvSpPr>
        <p:spPr>
          <a:xfrm>
            <a:off x="6476140" y="4507345"/>
            <a:ext cx="802116" cy="333376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699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底部模块</a:t>
            </a:r>
            <a:endParaRPr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24D3A0A5-6194-C2D7-8948-EF6AA25BBE3D}"/>
              </a:ext>
            </a:extLst>
          </p:cNvPr>
          <p:cNvSpPr>
            <a:spLocks noGrp="1"/>
          </p:cNvSpPr>
          <p:nvPr/>
        </p:nvSpPr>
        <p:spPr>
          <a:xfrm>
            <a:off x="9654338" y="4507345"/>
            <a:ext cx="802116" cy="333376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699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悬挂模块</a:t>
            </a:r>
            <a:endParaRPr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D82895ED-697F-EC5A-FD22-8FB088F9765F}"/>
              </a:ext>
            </a:extLst>
          </p:cNvPr>
          <p:cNvSpPr>
            <a:spLocks noGrp="1"/>
          </p:cNvSpPr>
          <p:nvPr/>
        </p:nvSpPr>
        <p:spPr>
          <a:xfrm>
            <a:off x="7168867" y="6402708"/>
            <a:ext cx="802116" cy="333376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699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悬挂模块</a:t>
            </a:r>
            <a:endParaRPr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73751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95C4A99-ED66-B24D-C868-F2887437B1C2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en-US" altLang="zh-CN"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3D</a:t>
            </a:r>
            <a:r>
              <a:rPr lang="zh-CN" altLang="en-US"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打印结构验证</a:t>
            </a:r>
            <a:endParaRPr sz="2775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8" name="直接连接符 27">
            <a:extLst>
              <a:ext uri="{FF2B5EF4-FFF2-40B4-BE49-F238E27FC236}">
                <a16:creationId xmlns:a16="http://schemas.microsoft.com/office/drawing/2014/main" id="{9D2E592E-9937-CD3D-ABEA-28DFCB82C3D0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5" name="图片 4" descr="桌子上的电脑和键盘&#10;&#10;描述已自动生成">
            <a:extLst>
              <a:ext uri="{FF2B5EF4-FFF2-40B4-BE49-F238E27FC236}">
                <a16:creationId xmlns:a16="http://schemas.microsoft.com/office/drawing/2014/main" id="{6641B694-566C-1625-CEC5-ACB0CF229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1" y="1431637"/>
            <a:ext cx="3847349" cy="5130800"/>
          </a:xfrm>
          <a:prstGeom prst="rect">
            <a:avLst/>
          </a:prstGeom>
        </p:spPr>
      </p:pic>
      <p:pic>
        <p:nvPicPr>
          <p:cNvPr id="7" name="图片 6" descr="电脑萤幕打开在桌子上&#10;&#10;描述已自动生成">
            <a:extLst>
              <a:ext uri="{FF2B5EF4-FFF2-40B4-BE49-F238E27FC236}">
                <a16:creationId xmlns:a16="http://schemas.microsoft.com/office/drawing/2014/main" id="{0D6254A4-AD21-C7F3-F3D1-3F3BB94A0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31" y="1431635"/>
            <a:ext cx="3848101" cy="5130801"/>
          </a:xfrm>
          <a:prstGeom prst="rect">
            <a:avLst/>
          </a:prstGeom>
        </p:spPr>
      </p:pic>
      <p:pic>
        <p:nvPicPr>
          <p:cNvPr id="9" name="图片 8" descr="桌子上放着笔记本电脑的键盘&#10;&#10;描述已自动生成">
            <a:extLst>
              <a:ext uri="{FF2B5EF4-FFF2-40B4-BE49-F238E27FC236}">
                <a16:creationId xmlns:a16="http://schemas.microsoft.com/office/drawing/2014/main" id="{91163A27-CD28-C27A-D118-696900B1E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813" y="1431635"/>
            <a:ext cx="3848099" cy="513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91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95C4A99-ED66-B24D-C868-F2887437B1C2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外观设计</a:t>
            </a:r>
            <a:endParaRPr sz="2775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8" name="直接连接符 27">
            <a:extLst>
              <a:ext uri="{FF2B5EF4-FFF2-40B4-BE49-F238E27FC236}">
                <a16:creationId xmlns:a16="http://schemas.microsoft.com/office/drawing/2014/main" id="{9D2E592E-9937-CD3D-ABEA-28DFCB82C3D0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F77C1FF-E52E-94C2-038D-4D950E77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69588"/>
            <a:ext cx="7811655" cy="419876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2FDB74BC-9FEB-BF08-6AB4-5339DA93875C}"/>
              </a:ext>
            </a:extLst>
          </p:cNvPr>
          <p:cNvSpPr>
            <a:spLocks noGrp="1"/>
          </p:cNvSpPr>
          <p:nvPr/>
        </p:nvSpPr>
        <p:spPr>
          <a:xfrm>
            <a:off x="8628213" y="1750478"/>
            <a:ext cx="3286697" cy="2165739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6699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猫咪主题第一版</a:t>
            </a:r>
            <a:endParaRPr lang="en-US" altLang="zh-CN"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endParaRPr lang="en-US" altLang="zh-CN"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与模块化结构结合的产品落地验证</a:t>
            </a:r>
            <a:endParaRPr lang="en-US" altLang="zh-CN"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安装难易程度和</a:t>
            </a:r>
            <a:r>
              <a:rPr lang="en-US" altLang="zh-CN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3d</a:t>
            </a:r>
            <a:r>
              <a:rPr lang="zh-CN" altLang="en-US" sz="14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打印外观程度验证</a:t>
            </a:r>
            <a:endParaRPr lang="en-US" altLang="zh-CN"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endParaRPr sz="1400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2018184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95C4A99-ED66-B24D-C868-F2887437B1C2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白模落地验证</a:t>
            </a:r>
            <a:endParaRPr sz="2775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8" name="直接连接符 27">
            <a:extLst>
              <a:ext uri="{FF2B5EF4-FFF2-40B4-BE49-F238E27FC236}">
                <a16:creationId xmlns:a16="http://schemas.microsoft.com/office/drawing/2014/main" id="{9D2E592E-9937-CD3D-ABEA-28DFCB82C3D0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7" name="图片 6" descr="图片包含 建筑, 男人, 桌子, 女人&#10;&#10;描述已自动生成">
            <a:extLst>
              <a:ext uri="{FF2B5EF4-FFF2-40B4-BE49-F238E27FC236}">
                <a16:creationId xmlns:a16="http://schemas.microsoft.com/office/drawing/2014/main" id="{2D924D43-C373-3615-B22D-B5AFD97FB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69" y="1597890"/>
            <a:ext cx="3708831" cy="4946073"/>
          </a:xfrm>
          <a:prstGeom prst="rect">
            <a:avLst/>
          </a:prstGeom>
        </p:spPr>
      </p:pic>
      <p:pic>
        <p:nvPicPr>
          <p:cNvPr id="9" name="图片 8" descr="图片包含 人, 室内, 桌子, 女人&#10;&#10;描述已自动生成">
            <a:extLst>
              <a:ext uri="{FF2B5EF4-FFF2-40B4-BE49-F238E27FC236}">
                <a16:creationId xmlns:a16="http://schemas.microsoft.com/office/drawing/2014/main" id="{266840A6-04DC-76DE-A5AF-E022E50E1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305" y="1969558"/>
            <a:ext cx="2973340" cy="2230005"/>
          </a:xfrm>
          <a:prstGeom prst="rect">
            <a:avLst/>
          </a:prstGeom>
        </p:spPr>
      </p:pic>
      <p:pic>
        <p:nvPicPr>
          <p:cNvPr id="11" name="图片 10" descr="图片包含 人, 室内, 桌子, 食物&#10;&#10;描述已自动生成">
            <a:extLst>
              <a:ext uri="{FF2B5EF4-FFF2-40B4-BE49-F238E27FC236}">
                <a16:creationId xmlns:a16="http://schemas.microsoft.com/office/drawing/2014/main" id="{28DA8B88-A52C-C9CF-5343-2F4B27437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4476" y="1969559"/>
            <a:ext cx="2973342" cy="2230007"/>
          </a:xfrm>
          <a:prstGeom prst="rect">
            <a:avLst/>
          </a:prstGeom>
        </p:spPr>
      </p:pic>
      <p:pic>
        <p:nvPicPr>
          <p:cNvPr id="13" name="图片 12" descr="图片包含 室内, 桌子, 小, 镜子&#10;&#10;描述已自动生成">
            <a:extLst>
              <a:ext uri="{FF2B5EF4-FFF2-40B4-BE49-F238E27FC236}">
                <a16:creationId xmlns:a16="http://schemas.microsoft.com/office/drawing/2014/main" id="{7402325D-8687-3663-52EB-D62D46A656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132" y="1969559"/>
            <a:ext cx="2973342" cy="223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6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1E8F620D-11D4-4015-B8BB-80AC26601757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02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6933C197-E1C6-4646-9771-CD781A8013C0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BABE91B-2F1C-4445-9BBB-BE5FD6073318}"/>
              </a:ext>
            </a:extLst>
          </p:cNvPr>
          <p:cNvSpPr>
            <a:spLocks noGrp="1"/>
          </p:cNvSpPr>
          <p:nvPr/>
        </p:nvSpPr>
        <p:spPr>
          <a:xfrm>
            <a:off x="838200" y="1809750"/>
            <a:ext cx="4953000" cy="2857500"/>
          </a:xfrm>
          <a:prstGeom prst="roundRect">
            <a:avLst>
              <a:gd name="adj" fmla="val 6000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CEDCD75D-651D-465A-AB33-683BCE9BC5A8}"/>
              </a:ext>
            </a:extLst>
          </p:cNvPr>
          <p:cNvSpPr>
            <a:spLocks noGrp="1"/>
          </p:cNvSpPr>
          <p:nvPr/>
        </p:nvSpPr>
        <p:spPr>
          <a:xfrm>
            <a:off x="1066800" y="201930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A. 原阶段继续推进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3889FCA-43BE-4D6F-8554-4DC2FE25A797}"/>
              </a:ext>
            </a:extLst>
          </p:cNvPr>
          <p:cNvSpPr>
            <a:spLocks noGrp="1"/>
          </p:cNvSpPr>
          <p:nvPr/>
        </p:nvSpPr>
        <p:spPr>
          <a:xfrm>
            <a:off x="1066800" y="2457450"/>
            <a:ext cx="4495800" cy="2000250"/>
          </a:xfrm>
          <a:prstGeom prst="roundRect">
            <a:avLst>
              <a:gd name="adj" fmla="val 7619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保留“钥匙解域”中关于开启、触发、仪式动作、状态转换的研究，后续对应一个涉及结构的情绪机关产品。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D2D3A44-96AC-42FA-B98A-A9B8CC92FCDF}"/>
              </a:ext>
            </a:extLst>
          </p:cNvPr>
          <p:cNvSpPr>
            <a:spLocks noGrp="1"/>
          </p:cNvSpPr>
          <p:nvPr/>
        </p:nvSpPr>
        <p:spPr>
          <a:xfrm>
            <a:off x="6400800" y="1809750"/>
            <a:ext cx="4953000" cy="2857500"/>
          </a:xfrm>
          <a:prstGeom prst="roundRect">
            <a:avLst>
              <a:gd name="adj" fmla="val 6000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E77CA0B-C70F-4B4B-AA1F-D870DA0AA359}"/>
              </a:ext>
            </a:extLst>
          </p:cNvPr>
          <p:cNvSpPr>
            <a:spLocks noGrp="1"/>
          </p:cNvSpPr>
          <p:nvPr/>
        </p:nvSpPr>
        <p:spPr>
          <a:xfrm>
            <a:off x="6629400" y="2019300"/>
            <a:ext cx="4495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B. 当前先做装饰块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2BE3743-E899-4548-A6D9-08E0E2B6A904}"/>
              </a:ext>
            </a:extLst>
          </p:cNvPr>
          <p:cNvSpPr>
            <a:spLocks noGrp="1"/>
          </p:cNvSpPr>
          <p:nvPr/>
        </p:nvSpPr>
        <p:spPr>
          <a:xfrm>
            <a:off x="6629400" y="2457450"/>
            <a:ext cx="4495800" cy="2000250"/>
          </a:xfrm>
          <a:prstGeom prst="roundRect">
            <a:avLst>
              <a:gd name="adj" fmla="val 7619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基于开关、插座等空间功能点，先完成一组纯装饰化模块，用场景叙事和视觉细节产生情绪价值。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609AD63-B5AC-4AA9-8E63-C403BF2CE9A1}"/>
              </a:ext>
            </a:extLst>
          </p:cNvPr>
          <p:cNvSpPr>
            <a:spLocks noGrp="1"/>
          </p:cNvSpPr>
          <p:nvPr/>
        </p:nvSpPr>
        <p:spPr>
          <a:xfrm>
            <a:off x="1981200" y="5219700"/>
            <a:ext cx="8229600" cy="552450"/>
          </a:xfrm>
          <a:prstGeom prst="roundRect">
            <a:avLst>
              <a:gd name="adj" fmla="val 34483"/>
            </a:avLst>
          </a:prstGeom>
          <a:solidFill>
            <a:srgbClr val="244D4F"/>
          </a:solidFill>
          <a:ln w="0">
            <a:noFill/>
            <a:prstDash val="solid"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9B30326-D3CD-4E65-964B-39F74C4BC425}"/>
              </a:ext>
            </a:extLst>
          </p:cNvPr>
          <p:cNvSpPr>
            <a:spLocks noGrp="1"/>
          </p:cNvSpPr>
          <p:nvPr/>
        </p:nvSpPr>
        <p:spPr>
          <a:xfrm>
            <a:off x="2343150" y="5391150"/>
            <a:ext cx="750570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64895" lnSpcReduction="20000"/>
          </a:bodyPr>
          <a:lstStyle/>
          <a:p>
            <a:pPr algn="ctr">
              <a:lnSpc>
                <a:spcPct val="112000"/>
              </a:lnSpc>
              <a:buNone/>
              <a:defRPr sz="165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650" b="1" dirty="0" err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最终汇报：研究主线一致，产出形式分为“结构探索”和“装饰落地”两层</a:t>
            </a:r>
            <a:r>
              <a:rPr sz="1650" b="1" dirty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7C78493-30DC-A823-D8FE-2AB16D756A2D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当前进度</a:t>
            </a:r>
            <a:endParaRPr sz="2775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665475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9077F27-C244-45F7-8F2C-E8AB56BC08FA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19 / 后续深化计划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B038472A-72A1-4ED5-B356-F1C92C59A638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下一步要补充什么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A3DB3D6-F81A-420A-BA8A-9A25A6FA4C27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20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ECD2006A-5526-432E-BDF9-6CDCD9B0AC57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39C3B67-70A7-4D28-BD19-BA8E7237ED19}"/>
              </a:ext>
            </a:extLst>
          </p:cNvPr>
          <p:cNvSpPr>
            <a:spLocks noGrp="1"/>
          </p:cNvSpPr>
          <p:nvPr/>
        </p:nvSpPr>
        <p:spPr>
          <a:xfrm>
            <a:off x="876300" y="1695450"/>
            <a:ext cx="3143250" cy="1809750"/>
          </a:xfrm>
          <a:prstGeom prst="roundRect">
            <a:avLst>
              <a:gd name="adj" fmla="val 9474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21CB734-B2BF-4816-B56D-1519E329AA99}"/>
              </a:ext>
            </a:extLst>
          </p:cNvPr>
          <p:cNvSpPr>
            <a:spLocks noGrp="1"/>
          </p:cNvSpPr>
          <p:nvPr/>
        </p:nvSpPr>
        <p:spPr>
          <a:xfrm>
            <a:off x="1104900" y="1905000"/>
            <a:ext cx="268605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1. 明确首发系列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B6C9BE1-5D0A-45CC-B003-D0D349B7DC84}"/>
              </a:ext>
            </a:extLst>
          </p:cNvPr>
          <p:cNvSpPr>
            <a:spLocks noGrp="1"/>
          </p:cNvSpPr>
          <p:nvPr/>
        </p:nvSpPr>
        <p:spPr>
          <a:xfrm>
            <a:off x="1104900" y="2343150"/>
            <a:ext cx="2686050" cy="952500"/>
          </a:xfrm>
          <a:prstGeom prst="roundRect">
            <a:avLst>
              <a:gd name="adj" fmla="val 16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2500" lnSpcReduction="1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选择便利店插座、猫咪开关作为优先模型，形成一插座一开关的基础组合</a:t>
            </a:r>
            <a:r>
              <a:rPr sz="1425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lang="zh-CN" altLang="en-US" sz="1425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进一步完善模型外观，目前阶段还是有粗糙的部分。</a:t>
            </a:r>
            <a:endParaRPr sz="1425" b="0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F80D771-2E1F-4138-8BCD-678901CBBE7B}"/>
              </a:ext>
            </a:extLst>
          </p:cNvPr>
          <p:cNvSpPr>
            <a:spLocks noGrp="1"/>
          </p:cNvSpPr>
          <p:nvPr/>
        </p:nvSpPr>
        <p:spPr>
          <a:xfrm>
            <a:off x="4514850" y="1695450"/>
            <a:ext cx="3143250" cy="1809750"/>
          </a:xfrm>
          <a:prstGeom prst="roundRect">
            <a:avLst>
              <a:gd name="adj" fmla="val 9474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A5C9B43-8C41-4201-B635-A42A55874368}"/>
              </a:ext>
            </a:extLst>
          </p:cNvPr>
          <p:cNvSpPr>
            <a:spLocks noGrp="1"/>
          </p:cNvSpPr>
          <p:nvPr/>
        </p:nvSpPr>
        <p:spPr>
          <a:xfrm>
            <a:off x="4743450" y="1905000"/>
            <a:ext cx="268605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2. 补结构草模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18D76AD-332B-42A8-BCC7-E78D1B4A3D8C}"/>
              </a:ext>
            </a:extLst>
          </p:cNvPr>
          <p:cNvSpPr>
            <a:spLocks noGrp="1"/>
          </p:cNvSpPr>
          <p:nvPr/>
        </p:nvSpPr>
        <p:spPr>
          <a:xfrm>
            <a:off x="4743450" y="2343150"/>
            <a:ext cx="2686050" cy="952500"/>
          </a:xfrm>
          <a:prstGeom prst="roundRect">
            <a:avLst>
              <a:gd name="adj" fmla="val 16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用纸板</a:t>
            </a:r>
            <a:r>
              <a:rPr sz="1425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/3D </a:t>
            </a:r>
            <a:r>
              <a:rPr sz="1425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打印制作拉杆式开关或状态切换器，证明结构线仍在推进</a:t>
            </a:r>
            <a:r>
              <a:rPr sz="1425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7967E10-4E7F-4266-A522-24D3CDC02A29}"/>
              </a:ext>
            </a:extLst>
          </p:cNvPr>
          <p:cNvSpPr>
            <a:spLocks noGrp="1"/>
          </p:cNvSpPr>
          <p:nvPr/>
        </p:nvSpPr>
        <p:spPr>
          <a:xfrm>
            <a:off x="8153400" y="1695450"/>
            <a:ext cx="3143250" cy="1809750"/>
          </a:xfrm>
          <a:prstGeom prst="roundRect">
            <a:avLst>
              <a:gd name="adj" fmla="val 9474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6254A15-51D3-44AA-9B3D-F2FF63457511}"/>
              </a:ext>
            </a:extLst>
          </p:cNvPr>
          <p:cNvSpPr>
            <a:spLocks noGrp="1"/>
          </p:cNvSpPr>
          <p:nvPr/>
        </p:nvSpPr>
        <p:spPr>
          <a:xfrm>
            <a:off x="8382000" y="1905000"/>
            <a:ext cx="268605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rPr>
              <a:t>3. 补尺寸与安装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0BEA511-4D6F-41C5-B14C-828EC74A2DA6}"/>
              </a:ext>
            </a:extLst>
          </p:cNvPr>
          <p:cNvSpPr>
            <a:spLocks noGrp="1"/>
          </p:cNvSpPr>
          <p:nvPr/>
        </p:nvSpPr>
        <p:spPr>
          <a:xfrm>
            <a:off x="8382000" y="2343150"/>
            <a:ext cx="2686050" cy="952500"/>
          </a:xfrm>
          <a:prstGeom prst="roundRect">
            <a:avLst>
              <a:gd name="adj" fmla="val 16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以真实面板尺寸为基准，确定外框厚度、挂钩位置、托盘承重。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CF152CE-7762-4265-8563-67E214F07CF2}"/>
              </a:ext>
            </a:extLst>
          </p:cNvPr>
          <p:cNvSpPr>
            <a:spLocks noGrp="1"/>
          </p:cNvSpPr>
          <p:nvPr/>
        </p:nvSpPr>
        <p:spPr>
          <a:xfrm>
            <a:off x="2705100" y="4267200"/>
            <a:ext cx="3143250" cy="1238250"/>
          </a:xfrm>
          <a:prstGeom prst="roundRect">
            <a:avLst>
              <a:gd name="adj" fmla="val 13846"/>
            </a:avLst>
          </a:prstGeom>
          <a:solidFill>
            <a:srgbClr val="F0DED0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E870BA0-8FFE-434E-8E20-DB6B2CA48DA3}"/>
              </a:ext>
            </a:extLst>
          </p:cNvPr>
          <p:cNvSpPr>
            <a:spLocks noGrp="1"/>
          </p:cNvSpPr>
          <p:nvPr/>
        </p:nvSpPr>
        <p:spPr>
          <a:xfrm>
            <a:off x="2933700" y="4476750"/>
            <a:ext cx="268605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4. 补场景展示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E0926A32-391E-4510-B7EB-08119D6BB14D}"/>
              </a:ext>
            </a:extLst>
          </p:cNvPr>
          <p:cNvSpPr>
            <a:spLocks noGrp="1"/>
          </p:cNvSpPr>
          <p:nvPr/>
        </p:nvSpPr>
        <p:spPr>
          <a:xfrm>
            <a:off x="2933700" y="4914900"/>
            <a:ext cx="2686050" cy="381000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00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做卧室、宿舍、店铺、儿童房四个使用场景。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4B2061C-8E36-43C0-9AD9-D8CA210B89DD}"/>
              </a:ext>
            </a:extLst>
          </p:cNvPr>
          <p:cNvSpPr>
            <a:spLocks noGrp="1"/>
          </p:cNvSpPr>
          <p:nvPr/>
        </p:nvSpPr>
        <p:spPr>
          <a:xfrm>
            <a:off x="6324600" y="4267200"/>
            <a:ext cx="3143250" cy="1238250"/>
          </a:xfrm>
          <a:prstGeom prst="roundRect">
            <a:avLst>
              <a:gd name="adj" fmla="val 13846"/>
            </a:avLst>
          </a:prstGeom>
          <a:solidFill>
            <a:srgbClr val="F0DED0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2135193-D48A-4FCA-BED2-EE5357CDD8FC}"/>
              </a:ext>
            </a:extLst>
          </p:cNvPr>
          <p:cNvSpPr>
            <a:spLocks noGrp="1"/>
          </p:cNvSpPr>
          <p:nvPr/>
        </p:nvSpPr>
        <p:spPr>
          <a:xfrm>
            <a:off x="6553200" y="4476750"/>
            <a:ext cx="268605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5. 补系列包装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8561623-3C74-42D1-B65C-98E6ABA379A6}"/>
              </a:ext>
            </a:extLst>
          </p:cNvPr>
          <p:cNvSpPr>
            <a:spLocks noGrp="1"/>
          </p:cNvSpPr>
          <p:nvPr/>
        </p:nvSpPr>
        <p:spPr>
          <a:xfrm>
            <a:off x="6553200" y="4914900"/>
            <a:ext cx="2705100" cy="459533"/>
          </a:xfrm>
          <a:prstGeom prst="roundRect">
            <a:avLst>
              <a:gd name="adj" fmla="val 4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7500" lnSpcReduction="2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形成文创产品命名、色卡和主题标签</a:t>
            </a:r>
            <a:r>
              <a:rPr sz="1425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  <a:r>
              <a:rPr lang="zh-CN" altLang="en-US" sz="1425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与作品相关展板，视觉</a:t>
            </a:r>
            <a:endParaRPr sz="1425" b="0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72353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DD5235D-A57C-4D7E-85B8-948FC041318F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20 / 最终结论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0B04BA7-C3FF-47AA-927D-85CBA9027BF5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空间功能界面的情绪设计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05D3780-2772-4F4D-B1F3-6D607FCBDF75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21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FF4AAB22-42FF-44FA-8FE3-B8BF383C3B4F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D0821EC-3D08-4C44-A117-968A7B37CCF4}"/>
              </a:ext>
            </a:extLst>
          </p:cNvPr>
          <p:cNvSpPr>
            <a:spLocks noGrp="1"/>
          </p:cNvSpPr>
          <p:nvPr/>
        </p:nvSpPr>
        <p:spPr>
          <a:xfrm>
            <a:off x="1066800" y="1695450"/>
            <a:ext cx="10058400" cy="914400"/>
          </a:xfrm>
          <a:prstGeom prst="roundRect">
            <a:avLst>
              <a:gd name="adj" fmla="val 1666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5450" lnSpcReduction="10000"/>
          </a:bodyPr>
          <a:lstStyle/>
          <a:p>
            <a:pPr algn="ctr">
              <a:lnSpc>
                <a:spcPct val="108000"/>
              </a:lnSpc>
              <a:buNone/>
              <a:defRPr sz="2850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850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本研究从钥匙的“开启与转换”关系出发，</a:t>
            </a:r>
          </a:p>
          <a:p>
            <a:pPr algn="ctr">
              <a:lnSpc>
                <a:spcPct val="108000"/>
              </a:lnSpc>
              <a:buNone/>
              <a:defRPr sz="2850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850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将空间中的开关、插座等功能界面重新设计为情绪载体。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3019A28-0A4F-420A-B2FB-F724CE7A50A4}"/>
              </a:ext>
            </a:extLst>
          </p:cNvPr>
          <p:cNvSpPr>
            <a:spLocks noGrp="1"/>
          </p:cNvSpPr>
          <p:nvPr/>
        </p:nvSpPr>
        <p:spPr>
          <a:xfrm>
            <a:off x="1581150" y="3257550"/>
            <a:ext cx="9029700" cy="1143000"/>
          </a:xfrm>
          <a:prstGeom prst="roundRect">
            <a:avLst>
              <a:gd name="adj" fmla="val 20000"/>
            </a:avLst>
          </a:prstGeom>
          <a:solidFill>
            <a:srgbClr val="244D4F"/>
          </a:solidFill>
          <a:ln w="0">
            <a:noFill/>
            <a:prstDash val="solid"/>
          </a:ln>
        </p:spPr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D0AACB5-58DF-4974-91C1-90FD3B904350}"/>
              </a:ext>
            </a:extLst>
          </p:cNvPr>
          <p:cNvSpPr>
            <a:spLocks noGrp="1"/>
          </p:cNvSpPr>
          <p:nvPr/>
        </p:nvSpPr>
        <p:spPr>
          <a:xfrm>
            <a:off x="2095500" y="3562350"/>
            <a:ext cx="8001000" cy="514350"/>
          </a:xfrm>
          <a:prstGeom prst="roundRect">
            <a:avLst>
              <a:gd name="adj" fmla="val 2963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6491" lnSpcReduction="20000"/>
          </a:bodyPr>
          <a:lstStyle/>
          <a:p>
            <a:pPr algn="ctr">
              <a:lnSpc>
                <a:spcPct val="112000"/>
              </a:lnSpc>
              <a:buNone/>
              <a:defRPr sz="2025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025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最终产出不是单一产品，而是两类互补结果：</a:t>
            </a:r>
          </a:p>
          <a:p>
            <a:pPr algn="ctr">
              <a:lnSpc>
                <a:spcPct val="112000"/>
              </a:lnSpc>
              <a:buNone/>
              <a:defRPr sz="2025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025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结构情绪机关负责动作仪式，装饰情绪模块负责场景情绪。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3B89B86-9ED3-4A6C-BFB0-D427A64F41AC}"/>
              </a:ext>
            </a:extLst>
          </p:cNvPr>
          <p:cNvSpPr>
            <a:spLocks noGrp="1"/>
          </p:cNvSpPr>
          <p:nvPr/>
        </p:nvSpPr>
        <p:spPr>
          <a:xfrm>
            <a:off x="2038350" y="5181600"/>
            <a:ext cx="8115300" cy="361950"/>
          </a:xfrm>
          <a:prstGeom prst="roundRect">
            <a:avLst>
              <a:gd name="adj" fmla="val 42105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711" lnSpcReduction="20000"/>
          </a:bodyPr>
          <a:lstStyle/>
          <a:p>
            <a:pPr algn="ctr">
              <a:lnSpc>
                <a:spcPct val="112000"/>
              </a:lnSpc>
              <a:buNone/>
              <a:defRPr sz="23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3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让被忽略的功能点被重新看见，让空间在日常使用中自然产生情绪价值。</a:t>
            </a:r>
          </a:p>
        </p:txBody>
      </p:sp>
    </p:spTree>
    <p:extLst>
      <p:ext uri="{BB962C8B-B14F-4D97-AF65-F5344CB8AC3E}">
        <p14:creationId xmlns:p14="http://schemas.microsoft.com/office/powerpoint/2010/main" val="2069798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7A2FF-771D-47AE-B78A-F0DFE547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7A26F7A-F899-502C-F564-C4B8F13F714E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zh-CN" altLang="en-US"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衍生产出</a:t>
            </a:r>
            <a:endParaRPr lang="en-US" altLang="zh-CN" sz="2775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EA52718-5BC3-0D35-97BE-0A9E84204396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en-US" sz="1200" b="1" dirty="0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22</a:t>
            </a:r>
            <a:endParaRPr sz="1200" b="1" dirty="0">
              <a:solidFill>
                <a:srgbClr val="68736F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673C341C-C7EC-2003-45CC-F5DB60F98715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12D9BCC-F32D-60FF-7AB0-6D85B6DCD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19319"/>
          <a:stretch>
            <a:fillRect/>
          </a:stretch>
        </p:blipFill>
        <p:spPr>
          <a:xfrm rot="5400000">
            <a:off x="6466337" y="1022937"/>
            <a:ext cx="2683179" cy="34238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B9DDBC5-AA7F-B42F-7668-D8F9E6624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9" r="13080"/>
          <a:stretch>
            <a:fillRect/>
          </a:stretch>
        </p:blipFill>
        <p:spPr>
          <a:xfrm rot="5400000">
            <a:off x="6466332" y="3570199"/>
            <a:ext cx="2683188" cy="34238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AEEE7D-9033-A7F7-0FE0-B6039417E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14" y="3940531"/>
            <a:ext cx="3582438" cy="26868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BC643A5-BCF9-A580-02AA-5F92667E3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13" y="1393274"/>
            <a:ext cx="3582437" cy="26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2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09A5F2D1-36EC-4B88-B1AB-623130CE1F8A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02 / 核心内容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8334211-F464-473B-B04B-44114DB0EFA3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作品真正想研究和表达什么</a:t>
            </a:r>
            <a:r>
              <a:rPr sz="277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？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17ACBBC1-1B63-4B74-B9D6-900F49353DB5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03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4B03969F-948A-43B3-AE20-F3C94AEB40D4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CC89094-26D1-4CB6-B738-304E48CC3EA2}"/>
              </a:ext>
            </a:extLst>
          </p:cNvPr>
          <p:cNvSpPr>
            <a:spLocks noGrp="1"/>
          </p:cNvSpPr>
          <p:nvPr/>
        </p:nvSpPr>
        <p:spPr>
          <a:xfrm>
            <a:off x="1162050" y="1695450"/>
            <a:ext cx="9867900" cy="1047750"/>
          </a:xfrm>
          <a:prstGeom prst="roundRect">
            <a:avLst>
              <a:gd name="adj" fmla="val 14545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ctr">
              <a:lnSpc>
                <a:spcPct val="105000"/>
              </a:lnSpc>
              <a:buNone/>
              <a:defRPr sz="292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925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研究人如何通过日常空间功能产品</a:t>
            </a:r>
            <a:r>
              <a:rPr sz="292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，</a:t>
            </a:r>
          </a:p>
          <a:p>
            <a:pPr algn="ctr">
              <a:lnSpc>
                <a:spcPct val="105000"/>
              </a:lnSpc>
              <a:buNone/>
              <a:defRPr sz="292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925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在不被强迫参与的情况下，改变自身与空间之间的情绪关系</a:t>
            </a:r>
            <a:endParaRPr sz="2925" b="1" dirty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895CAB7D-35D2-457D-B960-89677015706E}"/>
              </a:ext>
            </a:extLst>
          </p:cNvPr>
          <p:cNvSpPr>
            <a:spLocks noGrp="1"/>
          </p:cNvSpPr>
          <p:nvPr/>
        </p:nvSpPr>
        <p:spPr>
          <a:xfrm>
            <a:off x="1143000" y="3314700"/>
            <a:ext cx="3048000" cy="1428750"/>
          </a:xfrm>
          <a:prstGeom prst="roundRect">
            <a:avLst>
              <a:gd name="adj" fmla="val 12000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A1C92BE-9EE0-434E-A5BD-92CED4161EFB}"/>
              </a:ext>
            </a:extLst>
          </p:cNvPr>
          <p:cNvSpPr>
            <a:spLocks noGrp="1"/>
          </p:cNvSpPr>
          <p:nvPr/>
        </p:nvSpPr>
        <p:spPr>
          <a:xfrm>
            <a:off x="1371600" y="3524250"/>
            <a:ext cx="2590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功能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004F43B-01F4-470B-A35A-A56749A8F191}"/>
              </a:ext>
            </a:extLst>
          </p:cNvPr>
          <p:cNvSpPr>
            <a:spLocks noGrp="1"/>
          </p:cNvSpPr>
          <p:nvPr/>
        </p:nvSpPr>
        <p:spPr>
          <a:xfrm>
            <a:off x="1371600" y="3962400"/>
            <a:ext cx="2590800" cy="571500"/>
          </a:xfrm>
          <a:prstGeom prst="roundRect">
            <a:avLst>
              <a:gd name="adj" fmla="val 2666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lnSpcReduction="1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开关、插座、门把手、灯具等原本被忽略的空间功能界面。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0889455-49A5-4F99-9160-E8F8A05E209E}"/>
              </a:ext>
            </a:extLst>
          </p:cNvPr>
          <p:cNvSpPr>
            <a:spLocks noGrp="1"/>
          </p:cNvSpPr>
          <p:nvPr/>
        </p:nvSpPr>
        <p:spPr>
          <a:xfrm>
            <a:off x="4572000" y="3314700"/>
            <a:ext cx="3048000" cy="1428750"/>
          </a:xfrm>
          <a:prstGeom prst="roundRect">
            <a:avLst>
              <a:gd name="adj" fmla="val 12000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4EE0682-F71B-408C-B676-A11FA47C8C9D}"/>
              </a:ext>
            </a:extLst>
          </p:cNvPr>
          <p:cNvSpPr>
            <a:spLocks noGrp="1"/>
          </p:cNvSpPr>
          <p:nvPr/>
        </p:nvSpPr>
        <p:spPr>
          <a:xfrm>
            <a:off x="4800600" y="3524250"/>
            <a:ext cx="2590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情绪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28CA4FE-2CC3-4C6D-92CC-73896F89458A}"/>
              </a:ext>
            </a:extLst>
          </p:cNvPr>
          <p:cNvSpPr>
            <a:spLocks noGrp="1"/>
          </p:cNvSpPr>
          <p:nvPr/>
        </p:nvSpPr>
        <p:spPr>
          <a:xfrm>
            <a:off x="4800600" y="3962400"/>
            <a:ext cx="2590800" cy="571500"/>
          </a:xfrm>
          <a:prstGeom prst="roundRect">
            <a:avLst>
              <a:gd name="adj" fmla="val 2666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lnSpcReduction="1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通过仪式动作、视觉装饰、场景联想，让空间产生亲近感。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5A652D3-474A-48EA-84F5-E345B86434DD}"/>
              </a:ext>
            </a:extLst>
          </p:cNvPr>
          <p:cNvSpPr>
            <a:spLocks noGrp="1"/>
          </p:cNvSpPr>
          <p:nvPr/>
        </p:nvSpPr>
        <p:spPr>
          <a:xfrm>
            <a:off x="8001000" y="3314700"/>
            <a:ext cx="3048000" cy="1428750"/>
          </a:xfrm>
          <a:prstGeom prst="roundRect">
            <a:avLst>
              <a:gd name="adj" fmla="val 12000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8017965-ACC4-4B0D-BAD5-D0F41BD3516E}"/>
              </a:ext>
            </a:extLst>
          </p:cNvPr>
          <p:cNvSpPr>
            <a:spLocks noGrp="1"/>
          </p:cNvSpPr>
          <p:nvPr/>
        </p:nvSpPr>
        <p:spPr>
          <a:xfrm>
            <a:off x="8229600" y="3524250"/>
            <a:ext cx="25908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rPr>
              <a:t>系列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37153C8A-6E88-412A-B620-35B27706A315}"/>
              </a:ext>
            </a:extLst>
          </p:cNvPr>
          <p:cNvSpPr>
            <a:spLocks noGrp="1"/>
          </p:cNvSpPr>
          <p:nvPr/>
        </p:nvSpPr>
        <p:spPr>
          <a:xfrm>
            <a:off x="8229600" y="3962400"/>
            <a:ext cx="2590800" cy="571500"/>
          </a:xfrm>
          <a:prstGeom prst="roundRect">
            <a:avLst>
              <a:gd name="adj" fmla="val 2666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lnSpcReduction="1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最终可转化为结构机关产品与装饰化文创模块两个系列。</a:t>
            </a:r>
          </a:p>
        </p:txBody>
      </p:sp>
    </p:spTree>
    <p:extLst>
      <p:ext uri="{BB962C8B-B14F-4D97-AF65-F5344CB8AC3E}">
        <p14:creationId xmlns:p14="http://schemas.microsoft.com/office/powerpoint/2010/main" val="181679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F6E4EE7-889B-4020-B267-8B2451306E8B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03 / 研究路径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8BB332-A674-4817-AC02-44729AB212D5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从钥匙解域到空间功能界面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913D440-FCF6-4FF3-B6F2-D16B66A521FF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04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B47F2EEE-B7CA-4D6D-9A76-9422A40635BB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87B724E0-2F23-4E62-8033-24916E7A40FA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428750" cy="1123950"/>
          </a:xfrm>
          <a:prstGeom prst="roundRect">
            <a:avLst>
              <a:gd name="adj" fmla="val 15254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3C62034-C365-4A5D-A9C3-78A7E2549113}"/>
              </a:ext>
            </a:extLst>
          </p:cNvPr>
          <p:cNvSpPr>
            <a:spLocks noGrp="1"/>
          </p:cNvSpPr>
          <p:nvPr/>
        </p:nvSpPr>
        <p:spPr>
          <a:xfrm>
            <a:off x="1238250" y="2495550"/>
            <a:ext cx="104775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3926" lnSpcReduction="20000"/>
          </a:bodyPr>
          <a:lstStyle/>
          <a:p>
            <a:pPr algn="ctr">
              <a:lnSpc>
                <a:spcPct val="112000"/>
              </a:lnSpc>
              <a:buNone/>
              <a:defRPr sz="187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7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钥匙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6427B0A-9C06-4849-992D-7DCE1EAC6B86}"/>
              </a:ext>
            </a:extLst>
          </p:cNvPr>
          <p:cNvSpPr>
            <a:spLocks noGrp="1"/>
          </p:cNvSpPr>
          <p:nvPr/>
        </p:nvSpPr>
        <p:spPr>
          <a:xfrm>
            <a:off x="1238250" y="2914650"/>
            <a:ext cx="10477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0996" lnSpcReduction="20000"/>
          </a:bodyPr>
          <a:lstStyle/>
          <a:p>
            <a:pPr algn="ctr">
              <a:lnSpc>
                <a:spcPct val="112000"/>
              </a:lnSpc>
              <a:buNone/>
              <a:defRPr sz="135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5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开启/进入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5A9DA4D2-C487-4B09-B094-CD5E186B2620}"/>
              </a:ext>
            </a:extLst>
          </p:cNvPr>
          <p:cNvSpPr>
            <a:spLocks noGrp="1"/>
          </p:cNvSpPr>
          <p:nvPr/>
        </p:nvSpPr>
        <p:spPr>
          <a:xfrm>
            <a:off x="2571750" y="2705100"/>
            <a:ext cx="400050" cy="381000"/>
          </a:xfrm>
          <a:prstGeom prst="rightArrow">
            <a:avLst/>
          </a:prstGeom>
          <a:solidFill>
            <a:srgbClr val="E9AAA2"/>
          </a:solidFill>
          <a:ln w="0">
            <a:noFill/>
            <a:prstDash val="solid"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321B4E-112E-44DF-A5A0-37F541BDE69F}"/>
              </a:ext>
            </a:extLst>
          </p:cNvPr>
          <p:cNvSpPr>
            <a:spLocks noGrp="1"/>
          </p:cNvSpPr>
          <p:nvPr/>
        </p:nvSpPr>
        <p:spPr>
          <a:xfrm>
            <a:off x="3143250" y="2266950"/>
            <a:ext cx="1428750" cy="1123950"/>
          </a:xfrm>
          <a:prstGeom prst="roundRect">
            <a:avLst>
              <a:gd name="adj" fmla="val 15254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957FE25-B9AA-4E1E-B3D3-7D88F0E76986}"/>
              </a:ext>
            </a:extLst>
          </p:cNvPr>
          <p:cNvSpPr>
            <a:spLocks noGrp="1"/>
          </p:cNvSpPr>
          <p:nvPr/>
        </p:nvSpPr>
        <p:spPr>
          <a:xfrm>
            <a:off x="3333750" y="2495550"/>
            <a:ext cx="104775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3926" lnSpcReduction="20000"/>
          </a:bodyPr>
          <a:lstStyle/>
          <a:p>
            <a:pPr algn="ctr">
              <a:lnSpc>
                <a:spcPct val="112000"/>
              </a:lnSpc>
              <a:buNone/>
              <a:defRPr sz="187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7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动作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57C0F2E-F8CE-4114-8D87-BFD0CB0E1704}"/>
              </a:ext>
            </a:extLst>
          </p:cNvPr>
          <p:cNvSpPr>
            <a:spLocks noGrp="1"/>
          </p:cNvSpPr>
          <p:nvPr/>
        </p:nvSpPr>
        <p:spPr>
          <a:xfrm>
            <a:off x="3333750" y="2914650"/>
            <a:ext cx="10477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0996" lnSpcReduction="20000"/>
          </a:bodyPr>
          <a:lstStyle/>
          <a:p>
            <a:pPr algn="ctr">
              <a:lnSpc>
                <a:spcPct val="112000"/>
              </a:lnSpc>
              <a:buNone/>
              <a:defRPr sz="135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5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触发/转换</a:t>
            </a: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44130233-BB2D-4801-8963-FFC79DD130D3}"/>
              </a:ext>
            </a:extLst>
          </p:cNvPr>
          <p:cNvSpPr>
            <a:spLocks noGrp="1"/>
          </p:cNvSpPr>
          <p:nvPr/>
        </p:nvSpPr>
        <p:spPr>
          <a:xfrm>
            <a:off x="4667250" y="2705100"/>
            <a:ext cx="400050" cy="381000"/>
          </a:xfrm>
          <a:prstGeom prst="rightArrow">
            <a:avLst/>
          </a:prstGeom>
          <a:solidFill>
            <a:srgbClr val="E9AAA2"/>
          </a:solidFill>
          <a:ln w="0">
            <a:noFill/>
            <a:prstDash val="solid"/>
          </a:ln>
        </p:spPr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F962B87-0786-48E8-B19C-FDD12164AFC2}"/>
              </a:ext>
            </a:extLst>
          </p:cNvPr>
          <p:cNvSpPr>
            <a:spLocks noGrp="1"/>
          </p:cNvSpPr>
          <p:nvPr/>
        </p:nvSpPr>
        <p:spPr>
          <a:xfrm>
            <a:off x="5238750" y="2266950"/>
            <a:ext cx="1428750" cy="1123950"/>
          </a:xfrm>
          <a:prstGeom prst="roundRect">
            <a:avLst>
              <a:gd name="adj" fmla="val 15254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9CC5083-9716-4EE4-8201-B472C4C8C099}"/>
              </a:ext>
            </a:extLst>
          </p:cNvPr>
          <p:cNvSpPr>
            <a:spLocks noGrp="1"/>
          </p:cNvSpPr>
          <p:nvPr/>
        </p:nvSpPr>
        <p:spPr>
          <a:xfrm>
            <a:off x="5429250" y="2495550"/>
            <a:ext cx="104775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3926" lnSpcReduction="20000"/>
          </a:bodyPr>
          <a:lstStyle/>
          <a:p>
            <a:pPr algn="ctr">
              <a:lnSpc>
                <a:spcPct val="112000"/>
              </a:lnSpc>
              <a:buNone/>
              <a:defRPr sz="187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7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界面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17C869D-56B1-4796-A11B-3DBCC2CEABC8}"/>
              </a:ext>
            </a:extLst>
          </p:cNvPr>
          <p:cNvSpPr>
            <a:spLocks noGrp="1"/>
          </p:cNvSpPr>
          <p:nvPr/>
        </p:nvSpPr>
        <p:spPr>
          <a:xfrm>
            <a:off x="5429250" y="2914650"/>
            <a:ext cx="10477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0996" lnSpcReduction="20000"/>
          </a:bodyPr>
          <a:lstStyle/>
          <a:p>
            <a:pPr algn="ctr">
              <a:lnSpc>
                <a:spcPct val="112000"/>
              </a:lnSpc>
              <a:buNone/>
              <a:defRPr sz="135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5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开关/插座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1A1FD50B-0A66-49C4-8F35-04AAA7AA7BDC}"/>
              </a:ext>
            </a:extLst>
          </p:cNvPr>
          <p:cNvSpPr>
            <a:spLocks noGrp="1"/>
          </p:cNvSpPr>
          <p:nvPr/>
        </p:nvSpPr>
        <p:spPr>
          <a:xfrm>
            <a:off x="6762750" y="2705100"/>
            <a:ext cx="400050" cy="381000"/>
          </a:xfrm>
          <a:prstGeom prst="rightArrow">
            <a:avLst/>
          </a:prstGeom>
          <a:solidFill>
            <a:srgbClr val="E9AAA2"/>
          </a:solidFill>
          <a:ln w="0">
            <a:noFill/>
            <a:prstDash val="solid"/>
          </a:ln>
        </p:spPr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136A2AC-E3E5-47AC-8D6F-AC32D4D08076}"/>
              </a:ext>
            </a:extLst>
          </p:cNvPr>
          <p:cNvSpPr>
            <a:spLocks noGrp="1"/>
          </p:cNvSpPr>
          <p:nvPr/>
        </p:nvSpPr>
        <p:spPr>
          <a:xfrm>
            <a:off x="7334250" y="2266950"/>
            <a:ext cx="1428750" cy="1123950"/>
          </a:xfrm>
          <a:prstGeom prst="roundRect">
            <a:avLst>
              <a:gd name="adj" fmla="val 15254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BD506D05-3C11-498D-BDA8-15CCFF675376}"/>
              </a:ext>
            </a:extLst>
          </p:cNvPr>
          <p:cNvSpPr>
            <a:spLocks noGrp="1"/>
          </p:cNvSpPr>
          <p:nvPr/>
        </p:nvSpPr>
        <p:spPr>
          <a:xfrm>
            <a:off x="7524750" y="2495550"/>
            <a:ext cx="104775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3926" lnSpcReduction="20000"/>
          </a:bodyPr>
          <a:lstStyle/>
          <a:p>
            <a:pPr algn="ctr">
              <a:lnSpc>
                <a:spcPct val="112000"/>
              </a:lnSpc>
              <a:buNone/>
              <a:defRPr sz="187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7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情绪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63B683DF-76B6-4274-80F0-FCA1C030B1FA}"/>
              </a:ext>
            </a:extLst>
          </p:cNvPr>
          <p:cNvSpPr>
            <a:spLocks noGrp="1"/>
          </p:cNvSpPr>
          <p:nvPr/>
        </p:nvSpPr>
        <p:spPr>
          <a:xfrm>
            <a:off x="7524750" y="2914650"/>
            <a:ext cx="10477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0996" lnSpcReduction="20000"/>
          </a:bodyPr>
          <a:lstStyle/>
          <a:p>
            <a:pPr algn="ctr">
              <a:lnSpc>
                <a:spcPct val="112000"/>
              </a:lnSpc>
              <a:buNone/>
              <a:defRPr sz="135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5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亲近/趣味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DBFED6E6-5961-42ED-90AF-1A63E9DBE030}"/>
              </a:ext>
            </a:extLst>
          </p:cNvPr>
          <p:cNvSpPr>
            <a:spLocks noGrp="1"/>
          </p:cNvSpPr>
          <p:nvPr/>
        </p:nvSpPr>
        <p:spPr>
          <a:xfrm>
            <a:off x="8858250" y="2705100"/>
            <a:ext cx="400050" cy="381000"/>
          </a:xfrm>
          <a:prstGeom prst="rightArrow">
            <a:avLst/>
          </a:prstGeom>
          <a:solidFill>
            <a:srgbClr val="E9AAA2"/>
          </a:solidFill>
          <a:ln w="0">
            <a:noFill/>
            <a:prstDash val="solid"/>
          </a:ln>
        </p:spPr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D9109F1-FEE2-40FF-A1B2-7E59E12476E6}"/>
              </a:ext>
            </a:extLst>
          </p:cNvPr>
          <p:cNvSpPr>
            <a:spLocks noGrp="1"/>
          </p:cNvSpPr>
          <p:nvPr/>
        </p:nvSpPr>
        <p:spPr>
          <a:xfrm>
            <a:off x="9429750" y="2266950"/>
            <a:ext cx="1428750" cy="1123950"/>
          </a:xfrm>
          <a:prstGeom prst="roundRect">
            <a:avLst>
              <a:gd name="adj" fmla="val 15254"/>
            </a:avLst>
          </a:prstGeom>
          <a:solidFill>
            <a:srgbClr val="244D4F"/>
          </a:solidFill>
          <a:ln w="9525">
            <a:solidFill>
              <a:srgbClr val="244D4F"/>
            </a:solidFill>
            <a:prstDash val="solid"/>
          </a:ln>
        </p:spPr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1A88A4F9-4EDC-4601-98D5-FA92141559FA}"/>
              </a:ext>
            </a:extLst>
          </p:cNvPr>
          <p:cNvSpPr>
            <a:spLocks noGrp="1"/>
          </p:cNvSpPr>
          <p:nvPr/>
        </p:nvSpPr>
        <p:spPr>
          <a:xfrm>
            <a:off x="9620250" y="2495550"/>
            <a:ext cx="104775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3926" lnSpcReduction="20000"/>
          </a:bodyPr>
          <a:lstStyle/>
          <a:p>
            <a:pPr algn="ctr">
              <a:lnSpc>
                <a:spcPct val="112000"/>
              </a:lnSpc>
              <a:buNone/>
              <a:defRPr sz="1875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75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产出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C6BD57DD-613B-4415-93C6-36BE075ED5C0}"/>
              </a:ext>
            </a:extLst>
          </p:cNvPr>
          <p:cNvSpPr>
            <a:spLocks noGrp="1"/>
          </p:cNvSpPr>
          <p:nvPr/>
        </p:nvSpPr>
        <p:spPr>
          <a:xfrm>
            <a:off x="9620250" y="2914650"/>
            <a:ext cx="10477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0996" lnSpcReduction="20000"/>
          </a:bodyPr>
          <a:lstStyle/>
          <a:p>
            <a:pPr algn="ctr">
              <a:lnSpc>
                <a:spcPct val="112000"/>
              </a:lnSpc>
              <a:buNone/>
              <a:defRPr sz="135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350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双线方案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348E3FD7-C2EB-4899-A58A-CBD70FF6AB68}"/>
              </a:ext>
            </a:extLst>
          </p:cNvPr>
          <p:cNvSpPr>
            <a:spLocks noGrp="1"/>
          </p:cNvSpPr>
          <p:nvPr/>
        </p:nvSpPr>
        <p:spPr>
          <a:xfrm>
            <a:off x="1352550" y="4495800"/>
            <a:ext cx="9486900" cy="609600"/>
          </a:xfrm>
          <a:prstGeom prst="roundRect">
            <a:avLst>
              <a:gd name="adj" fmla="val 25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5000" lnSpcReduction="20000"/>
          </a:bodyPr>
          <a:lstStyle/>
          <a:p>
            <a:pPr algn="ctr">
              <a:lnSpc>
                <a:spcPct val="115000"/>
              </a:lnSpc>
              <a:buNone/>
              <a:defRPr sz="20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0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关键不是继续做“钥匙造型”，而是保留钥匙背后的关系：一个小动作或小界面，可以改变人进入空间时的心理状态。</a:t>
            </a:r>
          </a:p>
        </p:txBody>
      </p:sp>
    </p:spTree>
    <p:extLst>
      <p:ext uri="{BB962C8B-B14F-4D97-AF65-F5344CB8AC3E}">
        <p14:creationId xmlns:p14="http://schemas.microsoft.com/office/powerpoint/2010/main" val="2102654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04052FAA-4FDE-41AB-83BE-D3ECC8A637DF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04 / 结课产出框架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9BABEABF-92F6-4827-A0E9-1390CEBD27AD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一个研究主线，两类产品结果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534438D-6913-48B3-AD05-87DFF6667CFD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05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4E43428B-77D9-4D7B-9DAB-ACD1FA3DDEEE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D25E08E-A0F2-46E3-8103-21BF7DA2BE70}"/>
              </a:ext>
            </a:extLst>
          </p:cNvPr>
          <p:cNvSpPr>
            <a:spLocks noGrp="1"/>
          </p:cNvSpPr>
          <p:nvPr/>
        </p:nvSpPr>
        <p:spPr>
          <a:xfrm>
            <a:off x="876300" y="1695450"/>
            <a:ext cx="4762500" cy="3143250"/>
          </a:xfrm>
          <a:prstGeom prst="roundRect">
            <a:avLst>
              <a:gd name="adj" fmla="val 5455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F37C580-A5A9-4982-B02E-93927BBCA0EE}"/>
              </a:ext>
            </a:extLst>
          </p:cNvPr>
          <p:cNvSpPr>
            <a:spLocks noGrp="1"/>
          </p:cNvSpPr>
          <p:nvPr/>
        </p:nvSpPr>
        <p:spPr>
          <a:xfrm>
            <a:off x="1104900" y="1905000"/>
            <a:ext cx="43053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结构情绪机关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8F9DDA5-C6CE-42C9-9BD4-9CDA31DDC726}"/>
              </a:ext>
            </a:extLst>
          </p:cNvPr>
          <p:cNvSpPr>
            <a:spLocks noGrp="1"/>
          </p:cNvSpPr>
          <p:nvPr/>
        </p:nvSpPr>
        <p:spPr>
          <a:xfrm>
            <a:off x="1104900" y="2343150"/>
            <a:ext cx="4305300" cy="2286000"/>
          </a:xfrm>
          <a:prstGeom prst="roundRect">
            <a:avLst>
              <a:gd name="adj" fmla="val 666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对应原阶段内容。重点研究拉杆、按压、旋转、滑动等具有仪式感的结构动作，让人通过使用动作感知空间情绪转换。</a:t>
            </a:r>
          </a:p>
          <a:p>
            <a:endParaRPr sz="1425" b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示例：拉杆式开关、老虎机语义开关、可旋转状态切换器。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741DCFD-B513-4845-993E-E25E2999457C}"/>
              </a:ext>
            </a:extLst>
          </p:cNvPr>
          <p:cNvSpPr>
            <a:spLocks noGrp="1"/>
          </p:cNvSpPr>
          <p:nvPr/>
        </p:nvSpPr>
        <p:spPr>
          <a:xfrm>
            <a:off x="6553200" y="1695450"/>
            <a:ext cx="4762500" cy="3143250"/>
          </a:xfrm>
          <a:prstGeom prst="roundRect">
            <a:avLst>
              <a:gd name="adj" fmla="val 5455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E3A5314-2BF2-4797-8AA8-4AEF6B352F0A}"/>
              </a:ext>
            </a:extLst>
          </p:cNvPr>
          <p:cNvSpPr>
            <a:spLocks noGrp="1"/>
          </p:cNvSpPr>
          <p:nvPr/>
        </p:nvSpPr>
        <p:spPr>
          <a:xfrm>
            <a:off x="6781800" y="1905000"/>
            <a:ext cx="43053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装饰情绪模块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79F27CC-3261-41B3-9B53-648740E2196C}"/>
              </a:ext>
            </a:extLst>
          </p:cNvPr>
          <p:cNvSpPr>
            <a:spLocks noGrp="1"/>
          </p:cNvSpPr>
          <p:nvPr/>
        </p:nvSpPr>
        <p:spPr>
          <a:xfrm>
            <a:off x="6781800" y="2343150"/>
            <a:ext cx="4305300" cy="2286000"/>
          </a:xfrm>
          <a:prstGeom prst="roundRect">
            <a:avLst>
              <a:gd name="adj" fmla="val 666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对应当前阶段效果图。重点研究开关、插座外部装饰壳体如何通过微型场景、挂件、托盘和主题细节，让空间功能点产生情绪价值。</a:t>
            </a:r>
          </a:p>
          <a:p>
            <a:endParaRPr sz="1425" b="0">
              <a:solidFill>
                <a:srgbClr val="243335"/>
              </a:solidFill>
              <a:latin typeface="Microsoft YaHei"/>
              <a:ea typeface="Microsoft YaHei"/>
              <a:cs typeface="Microsoft YaHei"/>
            </a:endParaRPr>
          </a:p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示例：便利店插座、猫咪开关、奶茶插座、阅读角开关。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A5D8608-6A3D-46C3-BFF7-A572B2ED8CAC}"/>
              </a:ext>
            </a:extLst>
          </p:cNvPr>
          <p:cNvSpPr>
            <a:spLocks noGrp="1"/>
          </p:cNvSpPr>
          <p:nvPr/>
        </p:nvSpPr>
        <p:spPr>
          <a:xfrm>
            <a:off x="2000250" y="5334000"/>
            <a:ext cx="2095500" cy="323850"/>
          </a:xfrm>
          <a:prstGeom prst="roundRect">
            <a:avLst>
              <a:gd name="adj" fmla="val 50000"/>
            </a:avLst>
          </a:prstGeom>
          <a:solidFill>
            <a:srgbClr val="C95E55"/>
          </a:solidFill>
          <a:ln w="0">
            <a:noFill/>
            <a:prstDash val="solid"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E7D2B0A-4AAA-487C-8BCD-7E66124D06A0}"/>
              </a:ext>
            </a:extLst>
          </p:cNvPr>
          <p:cNvSpPr>
            <a:spLocks noGrp="1"/>
          </p:cNvSpPr>
          <p:nvPr/>
        </p:nvSpPr>
        <p:spPr>
          <a:xfrm>
            <a:off x="2133600" y="5410200"/>
            <a:ext cx="1828800" cy="1905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0160" lnSpcReduction="10000"/>
          </a:bodyPr>
          <a:lstStyle/>
          <a:p>
            <a:pPr algn="ctr">
              <a:lnSpc>
                <a:spcPct val="112000"/>
              </a:lnSpc>
              <a:buNone/>
              <a:defRPr sz="105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050" b="1" dirty="0" err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结构负责动作体验</a:t>
            </a:r>
            <a:endParaRPr sz="1050" b="1" dirty="0">
              <a:solidFill>
                <a:srgbClr val="FFFFFF"/>
              </a:solidFill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BC6DB51-1D52-4FE0-8CD8-7AF142CF85A5}"/>
              </a:ext>
            </a:extLst>
          </p:cNvPr>
          <p:cNvSpPr>
            <a:spLocks noGrp="1"/>
          </p:cNvSpPr>
          <p:nvPr/>
        </p:nvSpPr>
        <p:spPr>
          <a:xfrm>
            <a:off x="7905750" y="5334000"/>
            <a:ext cx="2095500" cy="323850"/>
          </a:xfrm>
          <a:prstGeom prst="roundRect">
            <a:avLst>
              <a:gd name="adj" fmla="val 50000"/>
            </a:avLst>
          </a:prstGeom>
          <a:solidFill>
            <a:srgbClr val="244D4F"/>
          </a:solidFill>
          <a:ln w="0">
            <a:noFill/>
            <a:prstDash val="solid"/>
          </a:ln>
        </p:spPr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D50D1B4-9F03-4A52-A9B3-0A54D8A3E3A8}"/>
              </a:ext>
            </a:extLst>
          </p:cNvPr>
          <p:cNvSpPr>
            <a:spLocks noGrp="1"/>
          </p:cNvSpPr>
          <p:nvPr/>
        </p:nvSpPr>
        <p:spPr>
          <a:xfrm>
            <a:off x="8039100" y="5410200"/>
            <a:ext cx="1828800" cy="1905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0160" lnSpcReduction="10000"/>
          </a:bodyPr>
          <a:lstStyle/>
          <a:p>
            <a:pPr algn="ctr">
              <a:lnSpc>
                <a:spcPct val="112000"/>
              </a:lnSpc>
              <a:buNone/>
              <a:defRPr sz="105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05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装饰负责场景情绪</a:t>
            </a:r>
          </a:p>
        </p:txBody>
      </p:sp>
    </p:spTree>
    <p:extLst>
      <p:ext uri="{BB962C8B-B14F-4D97-AF65-F5344CB8AC3E}">
        <p14:creationId xmlns:p14="http://schemas.microsoft.com/office/powerpoint/2010/main" val="104546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1E014E6B-3A2B-4235-A09C-5E7F77E04928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05 / 研究图谱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5685188-EA8F-4523-ACC0-EBCF9D617053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空间功能界面的情绪设计图谱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C0A2D6-9048-4E63-9B80-B8F0860D4701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06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AA9704C3-C7F2-4362-B118-6A7F1F2C9246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5DB5135-35B1-44CA-9E4B-51BE8B202E13}"/>
              </a:ext>
            </a:extLst>
          </p:cNvPr>
          <p:cNvSpPr>
            <a:spLocks noGrp="1"/>
          </p:cNvSpPr>
          <p:nvPr/>
        </p:nvSpPr>
        <p:spPr>
          <a:xfrm>
            <a:off x="895350" y="1952625"/>
            <a:ext cx="1581150" cy="1200150"/>
          </a:xfrm>
          <a:prstGeom prst="roundRect">
            <a:avLst>
              <a:gd name="adj" fmla="val 1428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C342C95-35EE-4B35-8366-6DB8336E76A1}"/>
              </a:ext>
            </a:extLst>
          </p:cNvPr>
          <p:cNvSpPr>
            <a:spLocks noGrp="1"/>
          </p:cNvSpPr>
          <p:nvPr/>
        </p:nvSpPr>
        <p:spPr>
          <a:xfrm>
            <a:off x="1047750" y="2190750"/>
            <a:ext cx="12763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5896" lnSpcReduction="20000"/>
          </a:bodyPr>
          <a:lstStyle/>
          <a:p>
            <a:pPr algn="ctr">
              <a:lnSpc>
                <a:spcPct val="112000"/>
              </a:lnSpc>
              <a:buNone/>
              <a:defRPr sz="1500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00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研究源点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B132504-F333-4B3A-9EDA-4E8C26ECD542}"/>
              </a:ext>
            </a:extLst>
          </p:cNvPr>
          <p:cNvSpPr>
            <a:spLocks noGrp="1"/>
          </p:cNvSpPr>
          <p:nvPr/>
        </p:nvSpPr>
        <p:spPr>
          <a:xfrm>
            <a:off x="1047750" y="2628900"/>
            <a:ext cx="127635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ctr">
              <a:lnSpc>
                <a:spcPct val="112000"/>
              </a:lnSpc>
              <a:buNone/>
              <a:defRPr sz="1238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38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钥匙的开启关系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FC9B7AC2-7107-4980-B1E6-F92D95F30429}"/>
              </a:ext>
            </a:extLst>
          </p:cNvPr>
          <p:cNvSpPr>
            <a:spLocks noGrp="1"/>
          </p:cNvSpPr>
          <p:nvPr/>
        </p:nvSpPr>
        <p:spPr>
          <a:xfrm>
            <a:off x="2552700" y="2400300"/>
            <a:ext cx="400050" cy="381000"/>
          </a:xfrm>
          <a:prstGeom prst="rightArrow">
            <a:avLst/>
          </a:prstGeom>
          <a:solidFill>
            <a:srgbClr val="E9AAA2"/>
          </a:solidFill>
          <a:ln w="0">
            <a:noFill/>
            <a:prstDash val="solid"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8CC77E4-19AE-4805-8C0C-87C525E55853}"/>
              </a:ext>
            </a:extLst>
          </p:cNvPr>
          <p:cNvSpPr>
            <a:spLocks noGrp="1"/>
          </p:cNvSpPr>
          <p:nvPr/>
        </p:nvSpPr>
        <p:spPr>
          <a:xfrm>
            <a:off x="3048000" y="1952625"/>
            <a:ext cx="1581150" cy="1200150"/>
          </a:xfrm>
          <a:prstGeom prst="roundRect">
            <a:avLst>
              <a:gd name="adj" fmla="val 1428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6EE55DD-C7DD-45A8-9ABF-B4BDF7F423B6}"/>
              </a:ext>
            </a:extLst>
          </p:cNvPr>
          <p:cNvSpPr>
            <a:spLocks noGrp="1"/>
          </p:cNvSpPr>
          <p:nvPr/>
        </p:nvSpPr>
        <p:spPr>
          <a:xfrm>
            <a:off x="3200400" y="2190750"/>
            <a:ext cx="12763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5896" lnSpcReduction="20000"/>
          </a:bodyPr>
          <a:lstStyle/>
          <a:p>
            <a:pPr algn="ctr">
              <a:lnSpc>
                <a:spcPct val="112000"/>
              </a:lnSpc>
              <a:buNone/>
              <a:defRPr sz="1500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00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空间对象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54D98FD-AFF8-42EF-9185-B4B920A88F49}"/>
              </a:ext>
            </a:extLst>
          </p:cNvPr>
          <p:cNvSpPr>
            <a:spLocks noGrp="1"/>
          </p:cNvSpPr>
          <p:nvPr/>
        </p:nvSpPr>
        <p:spPr>
          <a:xfrm>
            <a:off x="3200400" y="2628900"/>
            <a:ext cx="127635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2500"/>
          </a:bodyPr>
          <a:lstStyle/>
          <a:p>
            <a:pPr algn="ctr">
              <a:lnSpc>
                <a:spcPct val="112000"/>
              </a:lnSpc>
              <a:buNone/>
              <a:defRPr sz="1238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38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开关/插座等功能点</a:t>
            </a: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BAF42AE1-A8DE-4203-8220-374756742914}"/>
              </a:ext>
            </a:extLst>
          </p:cNvPr>
          <p:cNvSpPr>
            <a:spLocks noGrp="1"/>
          </p:cNvSpPr>
          <p:nvPr/>
        </p:nvSpPr>
        <p:spPr>
          <a:xfrm>
            <a:off x="4705350" y="2400300"/>
            <a:ext cx="400050" cy="381000"/>
          </a:xfrm>
          <a:prstGeom prst="rightArrow">
            <a:avLst/>
          </a:prstGeom>
          <a:solidFill>
            <a:srgbClr val="E9AAA2"/>
          </a:solidFill>
          <a:ln w="0">
            <a:noFill/>
            <a:prstDash val="solid"/>
          </a:ln>
        </p:spPr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7573D6C-D4F5-41CC-B182-04961B9A2393}"/>
              </a:ext>
            </a:extLst>
          </p:cNvPr>
          <p:cNvSpPr>
            <a:spLocks noGrp="1"/>
          </p:cNvSpPr>
          <p:nvPr/>
        </p:nvSpPr>
        <p:spPr>
          <a:xfrm>
            <a:off x="5200650" y="1952625"/>
            <a:ext cx="1581150" cy="1200150"/>
          </a:xfrm>
          <a:prstGeom prst="roundRect">
            <a:avLst>
              <a:gd name="adj" fmla="val 14286"/>
            </a:avLst>
          </a:prstGeom>
          <a:solidFill>
            <a:srgbClr val="C95E55"/>
          </a:solidFill>
          <a:ln w="9525">
            <a:solidFill>
              <a:srgbClr val="C95E55"/>
            </a:solidFill>
            <a:prstDash val="solid"/>
          </a:ln>
        </p:spPr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1B13729-6E36-4311-99C9-69078B90C779}"/>
              </a:ext>
            </a:extLst>
          </p:cNvPr>
          <p:cNvSpPr>
            <a:spLocks noGrp="1"/>
          </p:cNvSpPr>
          <p:nvPr/>
        </p:nvSpPr>
        <p:spPr>
          <a:xfrm>
            <a:off x="5353050" y="2190750"/>
            <a:ext cx="12763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5896" lnSpcReduction="20000"/>
          </a:bodyPr>
          <a:lstStyle/>
          <a:p>
            <a:pPr algn="ctr">
              <a:lnSpc>
                <a:spcPct val="112000"/>
              </a:lnSpc>
              <a:buNone/>
              <a:defRPr sz="15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设计方法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E04670B6-1986-4193-B99A-9E394309A6DE}"/>
              </a:ext>
            </a:extLst>
          </p:cNvPr>
          <p:cNvSpPr>
            <a:spLocks noGrp="1"/>
          </p:cNvSpPr>
          <p:nvPr/>
        </p:nvSpPr>
        <p:spPr>
          <a:xfrm>
            <a:off x="5353050" y="2628900"/>
            <a:ext cx="127635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7500" lnSpcReduction="20000"/>
          </a:bodyPr>
          <a:lstStyle/>
          <a:p>
            <a:pPr algn="ctr">
              <a:lnSpc>
                <a:spcPct val="112000"/>
              </a:lnSpc>
              <a:buNone/>
              <a:defRPr sz="1238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38" b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结构仪式 + 装饰叙事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179E565A-5B8D-4E27-93EF-EA536AC66199}"/>
              </a:ext>
            </a:extLst>
          </p:cNvPr>
          <p:cNvSpPr>
            <a:spLocks noGrp="1"/>
          </p:cNvSpPr>
          <p:nvPr/>
        </p:nvSpPr>
        <p:spPr>
          <a:xfrm>
            <a:off x="6858000" y="2400300"/>
            <a:ext cx="400050" cy="381000"/>
          </a:xfrm>
          <a:prstGeom prst="rightArrow">
            <a:avLst/>
          </a:prstGeom>
          <a:solidFill>
            <a:srgbClr val="E9AAA2"/>
          </a:solidFill>
          <a:ln w="0">
            <a:noFill/>
            <a:prstDash val="solid"/>
          </a:ln>
        </p:spPr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1249F1A-8DB8-4011-9858-28914668F800}"/>
              </a:ext>
            </a:extLst>
          </p:cNvPr>
          <p:cNvSpPr>
            <a:spLocks noGrp="1"/>
          </p:cNvSpPr>
          <p:nvPr/>
        </p:nvSpPr>
        <p:spPr>
          <a:xfrm>
            <a:off x="7353300" y="1952625"/>
            <a:ext cx="1581150" cy="1200150"/>
          </a:xfrm>
          <a:prstGeom prst="roundRect">
            <a:avLst>
              <a:gd name="adj" fmla="val 1428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065C55C-7B63-42CD-807D-5997B3288C58}"/>
              </a:ext>
            </a:extLst>
          </p:cNvPr>
          <p:cNvSpPr>
            <a:spLocks noGrp="1"/>
          </p:cNvSpPr>
          <p:nvPr/>
        </p:nvSpPr>
        <p:spPr>
          <a:xfrm>
            <a:off x="7505700" y="2190750"/>
            <a:ext cx="12763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5896" lnSpcReduction="20000"/>
          </a:bodyPr>
          <a:lstStyle/>
          <a:p>
            <a:pPr algn="ctr">
              <a:lnSpc>
                <a:spcPct val="112000"/>
              </a:lnSpc>
              <a:buNone/>
              <a:defRPr sz="1500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00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情绪机制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B8287F2-28D3-4194-9FF3-911B231434AD}"/>
              </a:ext>
            </a:extLst>
          </p:cNvPr>
          <p:cNvSpPr>
            <a:spLocks noGrp="1"/>
          </p:cNvSpPr>
          <p:nvPr/>
        </p:nvSpPr>
        <p:spPr>
          <a:xfrm>
            <a:off x="7505700" y="2628900"/>
            <a:ext cx="127635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7500" lnSpcReduction="20000"/>
          </a:bodyPr>
          <a:lstStyle/>
          <a:p>
            <a:pPr algn="ctr">
              <a:lnSpc>
                <a:spcPct val="112000"/>
              </a:lnSpc>
              <a:buNone/>
              <a:defRPr sz="1238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38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动作反馈 + 场景联想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7D5BA420-A02F-47E2-A9CC-3290A3DC8A50}"/>
              </a:ext>
            </a:extLst>
          </p:cNvPr>
          <p:cNvSpPr>
            <a:spLocks noGrp="1"/>
          </p:cNvSpPr>
          <p:nvPr/>
        </p:nvSpPr>
        <p:spPr>
          <a:xfrm>
            <a:off x="9010650" y="2400300"/>
            <a:ext cx="400050" cy="381000"/>
          </a:xfrm>
          <a:prstGeom prst="rightArrow">
            <a:avLst/>
          </a:prstGeom>
          <a:solidFill>
            <a:srgbClr val="E9AAA2"/>
          </a:solidFill>
          <a:ln w="0">
            <a:noFill/>
            <a:prstDash val="solid"/>
          </a:ln>
        </p:spPr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988503F-779E-4377-83AF-FEB3B16C62A0}"/>
              </a:ext>
            </a:extLst>
          </p:cNvPr>
          <p:cNvSpPr>
            <a:spLocks noGrp="1"/>
          </p:cNvSpPr>
          <p:nvPr/>
        </p:nvSpPr>
        <p:spPr>
          <a:xfrm>
            <a:off x="9505950" y="1952625"/>
            <a:ext cx="1581150" cy="1200150"/>
          </a:xfrm>
          <a:prstGeom prst="roundRect">
            <a:avLst>
              <a:gd name="adj" fmla="val 14286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2741230-3D88-4A33-95E4-ADEF6ACFD4D9}"/>
              </a:ext>
            </a:extLst>
          </p:cNvPr>
          <p:cNvSpPr>
            <a:spLocks noGrp="1"/>
          </p:cNvSpPr>
          <p:nvPr/>
        </p:nvSpPr>
        <p:spPr>
          <a:xfrm>
            <a:off x="9658350" y="2190750"/>
            <a:ext cx="127635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5896" lnSpcReduction="20000"/>
          </a:bodyPr>
          <a:lstStyle/>
          <a:p>
            <a:pPr algn="ctr">
              <a:lnSpc>
                <a:spcPct val="112000"/>
              </a:lnSpc>
              <a:buNone/>
              <a:defRPr sz="1500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00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最终产出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EB9DADE-B624-4953-A11F-617E008A4F03}"/>
              </a:ext>
            </a:extLst>
          </p:cNvPr>
          <p:cNvSpPr>
            <a:spLocks noGrp="1"/>
          </p:cNvSpPr>
          <p:nvPr/>
        </p:nvSpPr>
        <p:spPr>
          <a:xfrm>
            <a:off x="9658350" y="2628900"/>
            <a:ext cx="1276350" cy="3048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ctr">
              <a:lnSpc>
                <a:spcPct val="112000"/>
              </a:lnSpc>
              <a:buNone/>
              <a:defRPr sz="1238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38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双线系列产品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8CC997A-09C1-4CED-BBC2-C66404A598C2}"/>
              </a:ext>
            </a:extLst>
          </p:cNvPr>
          <p:cNvSpPr>
            <a:spLocks noGrp="1"/>
          </p:cNvSpPr>
          <p:nvPr/>
        </p:nvSpPr>
        <p:spPr>
          <a:xfrm>
            <a:off x="895350" y="4158094"/>
            <a:ext cx="10191750" cy="1181100"/>
          </a:xfrm>
          <a:prstGeom prst="roundRect">
            <a:avLst>
              <a:gd name="adj" fmla="val 17742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CE0AE9E-5682-48E7-8187-24E4DF6482BB}"/>
              </a:ext>
            </a:extLst>
          </p:cNvPr>
          <p:cNvSpPr>
            <a:spLocks noGrp="1"/>
          </p:cNvSpPr>
          <p:nvPr/>
        </p:nvSpPr>
        <p:spPr>
          <a:xfrm>
            <a:off x="1919432" y="4528702"/>
            <a:ext cx="9015268" cy="810491"/>
          </a:xfrm>
          <a:prstGeom prst="roundRect">
            <a:avLst>
              <a:gd name="adj" fmla="val 30769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4000"/>
              </a:lnSpc>
              <a:buNone/>
              <a:defRPr sz="172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研究在不同实现难度下的两种落点：结构线验证“</a:t>
            </a:r>
            <a:r>
              <a:rPr sz="1725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动作情绪</a:t>
            </a:r>
            <a:r>
              <a:rPr sz="172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”，</a:t>
            </a:r>
            <a:r>
              <a:rPr sz="1725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装饰线验证“场景情绪</a:t>
            </a:r>
            <a:r>
              <a:rPr sz="1725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”。</a:t>
            </a:r>
          </a:p>
        </p:txBody>
      </p:sp>
    </p:spTree>
    <p:extLst>
      <p:ext uri="{BB962C8B-B14F-4D97-AF65-F5344CB8AC3E}">
        <p14:creationId xmlns:p14="http://schemas.microsoft.com/office/powerpoint/2010/main" val="144592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5CC0616-A692-432B-BDB9-9C8B3911636F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06 / 阶段判断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AF307ACE-A73B-4E58-BCD9-98956BFDCF5E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为什么当前先完成纯装饰块？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AC0EC76-0C2A-4EF5-A943-B00FFB5A1220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07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7BE2E246-8C77-4EF5-99E3-762CE52BBB3E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B19E754-0AE8-4061-88F5-C0BBEB858B6B}"/>
              </a:ext>
            </a:extLst>
          </p:cNvPr>
          <p:cNvSpPr>
            <a:spLocks noGrp="1"/>
          </p:cNvSpPr>
          <p:nvPr/>
        </p:nvSpPr>
        <p:spPr>
          <a:xfrm>
            <a:off x="1200150" y="1876425"/>
            <a:ext cx="114300" cy="114300"/>
          </a:xfrm>
          <a:prstGeom prst="ellipse">
            <a:avLst/>
          </a:prstGeom>
          <a:solidFill>
            <a:srgbClr val="D39B43"/>
          </a:solidFill>
          <a:ln w="0">
            <a:noFill/>
            <a:prstDash val="solid"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FD5C3B9-E601-4D54-9179-60A14ACABEBE}"/>
              </a:ext>
            </a:extLst>
          </p:cNvPr>
          <p:cNvSpPr>
            <a:spLocks noGrp="1"/>
          </p:cNvSpPr>
          <p:nvPr/>
        </p:nvSpPr>
        <p:spPr>
          <a:xfrm>
            <a:off x="1466850" y="1790700"/>
            <a:ext cx="9067800" cy="609600"/>
          </a:xfrm>
          <a:prstGeom prst="roundRect">
            <a:avLst>
              <a:gd name="adj" fmla="val 25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2000"/>
              </a:lnSpc>
              <a:buNone/>
              <a:defRPr sz="180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00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结构交互涉及</a:t>
            </a:r>
            <a:r>
              <a:rPr lang="zh-CN" altLang="en-US" sz="1800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结构</a:t>
            </a:r>
            <a:r>
              <a:rPr sz="1800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稳定性、安装安全和模型精度，</a:t>
            </a:r>
            <a:r>
              <a:rPr sz="1800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本阶段制作风险更高</a:t>
            </a:r>
            <a:r>
              <a:rPr sz="18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E5160EF-9E7D-4392-ABF7-4CCF794F8A7D}"/>
              </a:ext>
            </a:extLst>
          </p:cNvPr>
          <p:cNvSpPr>
            <a:spLocks noGrp="1"/>
          </p:cNvSpPr>
          <p:nvPr/>
        </p:nvSpPr>
        <p:spPr>
          <a:xfrm>
            <a:off x="1200150" y="2505075"/>
            <a:ext cx="114300" cy="114300"/>
          </a:xfrm>
          <a:prstGeom prst="ellipse">
            <a:avLst/>
          </a:prstGeom>
          <a:solidFill>
            <a:srgbClr val="D39B43"/>
          </a:solidFill>
          <a:ln w="0">
            <a:noFill/>
            <a:prstDash val="solid"/>
          </a:ln>
        </p:spPr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70165A9-2D61-4200-967C-CCFF6D3C4755}"/>
              </a:ext>
            </a:extLst>
          </p:cNvPr>
          <p:cNvSpPr>
            <a:spLocks noGrp="1"/>
          </p:cNvSpPr>
          <p:nvPr/>
        </p:nvSpPr>
        <p:spPr>
          <a:xfrm>
            <a:off x="1466850" y="2419350"/>
            <a:ext cx="9067800" cy="609600"/>
          </a:xfrm>
          <a:prstGeom prst="roundRect">
            <a:avLst>
              <a:gd name="adj" fmla="val 25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2000"/>
              </a:lnSpc>
              <a:buNone/>
              <a:defRPr sz="180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00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纯装饰块可以先验证核心问题：</a:t>
            </a:r>
            <a:r>
              <a:rPr sz="1800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日常功能点是否能通过场景化设计产生情绪价值</a:t>
            </a:r>
            <a:r>
              <a:rPr sz="18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ADCECFB-AD1E-464F-9570-78F36BA37277}"/>
              </a:ext>
            </a:extLst>
          </p:cNvPr>
          <p:cNvSpPr>
            <a:spLocks noGrp="1"/>
          </p:cNvSpPr>
          <p:nvPr/>
        </p:nvSpPr>
        <p:spPr>
          <a:xfrm>
            <a:off x="1200150" y="3133725"/>
            <a:ext cx="114300" cy="114300"/>
          </a:xfrm>
          <a:prstGeom prst="ellipse">
            <a:avLst/>
          </a:prstGeom>
          <a:solidFill>
            <a:srgbClr val="D39B43"/>
          </a:solidFill>
          <a:ln w="0">
            <a:noFill/>
            <a:prstDash val="solid"/>
          </a:ln>
        </p:spPr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CD33F6-E9F4-4A44-9149-63A6E592A21C}"/>
              </a:ext>
            </a:extLst>
          </p:cNvPr>
          <p:cNvSpPr>
            <a:spLocks noGrp="1"/>
          </p:cNvSpPr>
          <p:nvPr/>
        </p:nvSpPr>
        <p:spPr>
          <a:xfrm>
            <a:off x="1466850" y="3048000"/>
            <a:ext cx="9067800" cy="609600"/>
          </a:xfrm>
          <a:prstGeom prst="roundRect">
            <a:avLst>
              <a:gd name="adj" fmla="val 25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2000"/>
              </a:lnSpc>
              <a:buNone/>
              <a:defRPr sz="180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00" b="1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装饰模块是结课产出中的一条可落地分支</a:t>
            </a:r>
            <a:r>
              <a:rPr sz="1800" b="1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0EDED83-D863-4726-9FC1-3D5FABAE675F}"/>
              </a:ext>
            </a:extLst>
          </p:cNvPr>
          <p:cNvSpPr>
            <a:spLocks noGrp="1"/>
          </p:cNvSpPr>
          <p:nvPr/>
        </p:nvSpPr>
        <p:spPr>
          <a:xfrm>
            <a:off x="1200150" y="3762375"/>
            <a:ext cx="114300" cy="114300"/>
          </a:xfrm>
          <a:prstGeom prst="ellipse">
            <a:avLst/>
          </a:prstGeom>
          <a:solidFill>
            <a:srgbClr val="D39B43"/>
          </a:solidFill>
          <a:ln w="0">
            <a:noFill/>
            <a:prstDash val="solid"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D4B8F23-F3D9-43D3-B3A0-3D1BC96A9F49}"/>
              </a:ext>
            </a:extLst>
          </p:cNvPr>
          <p:cNvSpPr>
            <a:spLocks noGrp="1"/>
          </p:cNvSpPr>
          <p:nvPr/>
        </p:nvSpPr>
        <p:spPr>
          <a:xfrm>
            <a:off x="1466850" y="3676650"/>
            <a:ext cx="9067800" cy="609600"/>
          </a:xfrm>
          <a:prstGeom prst="roundRect">
            <a:avLst>
              <a:gd name="adj" fmla="val 25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2000"/>
              </a:lnSpc>
              <a:buNone/>
              <a:defRPr sz="1800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00" b="0" dirty="0" err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后续结构产品可以沿用装饰模块形成的主题语言、色彩体系和空间语义</a:t>
            </a:r>
            <a:r>
              <a:rPr sz="1800" b="0" dirty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A92B088-F9F1-4663-A956-95FEDF711EC4}"/>
              </a:ext>
            </a:extLst>
          </p:cNvPr>
          <p:cNvSpPr>
            <a:spLocks noGrp="1"/>
          </p:cNvSpPr>
          <p:nvPr/>
        </p:nvSpPr>
        <p:spPr>
          <a:xfrm>
            <a:off x="1714500" y="5353050"/>
            <a:ext cx="8763000" cy="552450"/>
          </a:xfrm>
          <a:prstGeom prst="roundRect">
            <a:avLst>
              <a:gd name="adj" fmla="val 31034"/>
            </a:avLst>
          </a:prstGeom>
          <a:solidFill>
            <a:srgbClr val="244D4F"/>
          </a:solidFill>
          <a:ln w="0">
            <a:noFill/>
            <a:prstDash val="solid"/>
          </a:ln>
        </p:spPr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2991215-FCDF-4D28-81C5-E5699E8BA67D}"/>
              </a:ext>
            </a:extLst>
          </p:cNvPr>
          <p:cNvSpPr>
            <a:spLocks noGrp="1"/>
          </p:cNvSpPr>
          <p:nvPr/>
        </p:nvSpPr>
        <p:spPr>
          <a:xfrm>
            <a:off x="2095500" y="5524500"/>
            <a:ext cx="8001000" cy="2095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0112" lnSpcReduction="10000"/>
          </a:bodyPr>
          <a:lstStyle/>
          <a:p>
            <a:pPr algn="ctr">
              <a:lnSpc>
                <a:spcPct val="112000"/>
              </a:lnSpc>
              <a:buNone/>
              <a:defRPr sz="165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pPr>
            <a:r>
              <a:rPr lang="en-US" altLang="zh-CN" sz="1100" b="1" dirty="0" err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Reason</a:t>
            </a:r>
            <a:r>
              <a:rPr sz="1100" b="1" dirty="0" err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：先做装饰模块，是为了降低结构风险，并先验证情绪价值是否成立</a:t>
            </a:r>
            <a:r>
              <a:rPr sz="1100" b="1" dirty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87365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74A101D8-238B-4228-BD6E-B4C296636BA6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07 / 设计原则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C276A10E-F722-406C-BFB0-84DCC23FCAB8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两类产出共用的设计原则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1A65DC53-EB43-493F-948D-14BA9E862FD9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08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47EF7189-2FBB-4CCC-987B-F5D4120ECC44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E6A2669-3CAE-497D-BB1C-A9E5F0DE98D9}"/>
              </a:ext>
            </a:extLst>
          </p:cNvPr>
          <p:cNvSpPr>
            <a:spLocks noGrp="1"/>
          </p:cNvSpPr>
          <p:nvPr/>
        </p:nvSpPr>
        <p:spPr>
          <a:xfrm>
            <a:off x="876300" y="1752600"/>
            <a:ext cx="3162300" cy="1524000"/>
          </a:xfrm>
          <a:prstGeom prst="roundRect">
            <a:avLst>
              <a:gd name="adj" fmla="val 11250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8C961030-7D01-48A1-9883-3437C90DBF4F}"/>
              </a:ext>
            </a:extLst>
          </p:cNvPr>
          <p:cNvSpPr>
            <a:spLocks noGrp="1"/>
          </p:cNvSpPr>
          <p:nvPr/>
        </p:nvSpPr>
        <p:spPr>
          <a:xfrm>
            <a:off x="1104900" y="1962150"/>
            <a:ext cx="27051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功能不被破坏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D54B21A-7E3C-43B2-A7F9-986E4A179E3E}"/>
              </a:ext>
            </a:extLst>
          </p:cNvPr>
          <p:cNvSpPr>
            <a:spLocks noGrp="1"/>
          </p:cNvSpPr>
          <p:nvPr/>
        </p:nvSpPr>
        <p:spPr>
          <a:xfrm>
            <a:off x="1104900" y="2400300"/>
            <a:ext cx="2705100" cy="666750"/>
          </a:xfrm>
          <a:prstGeom prst="roundRect">
            <a:avLst>
              <a:gd name="adj" fmla="val 2285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开关、插座原有功能必须继续成立，产品不影响安全使用。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AD0DE29-0116-4B83-A865-3E2CC6729C14}"/>
              </a:ext>
            </a:extLst>
          </p:cNvPr>
          <p:cNvSpPr>
            <a:spLocks noGrp="1"/>
          </p:cNvSpPr>
          <p:nvPr/>
        </p:nvSpPr>
        <p:spPr>
          <a:xfrm>
            <a:off x="4514850" y="1752600"/>
            <a:ext cx="3162300" cy="1524000"/>
          </a:xfrm>
          <a:prstGeom prst="roundRect">
            <a:avLst>
              <a:gd name="adj" fmla="val 11250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C2125A3-BC34-469F-8F27-FEAC4AD940F2}"/>
              </a:ext>
            </a:extLst>
          </p:cNvPr>
          <p:cNvSpPr>
            <a:spLocks noGrp="1"/>
          </p:cNvSpPr>
          <p:nvPr/>
        </p:nvSpPr>
        <p:spPr>
          <a:xfrm>
            <a:off x="4743450" y="1962150"/>
            <a:ext cx="27051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情绪不靠说明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E2BFA56-2D58-4C6C-B9A3-AF3ED7E4D447}"/>
              </a:ext>
            </a:extLst>
          </p:cNvPr>
          <p:cNvSpPr>
            <a:spLocks noGrp="1"/>
          </p:cNvSpPr>
          <p:nvPr/>
        </p:nvSpPr>
        <p:spPr>
          <a:xfrm>
            <a:off x="4743450" y="2400300"/>
            <a:ext cx="2705100" cy="666750"/>
          </a:xfrm>
          <a:prstGeom prst="roundRect">
            <a:avLst>
              <a:gd name="adj" fmla="val 2285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用户看到形态和场景，就能直接产生联想，不依赖长文字解释。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A1918A5-F88B-4646-827D-02207AE6375F}"/>
              </a:ext>
            </a:extLst>
          </p:cNvPr>
          <p:cNvSpPr>
            <a:spLocks noGrp="1"/>
          </p:cNvSpPr>
          <p:nvPr/>
        </p:nvSpPr>
        <p:spPr>
          <a:xfrm>
            <a:off x="8153400" y="1752600"/>
            <a:ext cx="3162300" cy="1524000"/>
          </a:xfrm>
          <a:prstGeom prst="roundRect">
            <a:avLst>
              <a:gd name="adj" fmla="val 11250"/>
            </a:avLst>
          </a:prstGeom>
          <a:solidFill>
            <a:srgbClr val="FFF9EF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7F4E140-AA94-407F-9293-1F4FC3C7560F}"/>
              </a:ext>
            </a:extLst>
          </p:cNvPr>
          <p:cNvSpPr>
            <a:spLocks noGrp="1"/>
          </p:cNvSpPr>
          <p:nvPr/>
        </p:nvSpPr>
        <p:spPr>
          <a:xfrm>
            <a:off x="8382000" y="1962150"/>
            <a:ext cx="27051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D39B43"/>
                </a:solidFill>
                <a:latin typeface="Microsoft YaHei"/>
                <a:ea typeface="Microsoft YaHei"/>
                <a:cs typeface="Microsoft YaHei"/>
              </a:rPr>
              <a:t>系列可扩展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5E796EC-351C-4E6C-A0B7-E6720D1F5683}"/>
              </a:ext>
            </a:extLst>
          </p:cNvPr>
          <p:cNvSpPr>
            <a:spLocks noGrp="1"/>
          </p:cNvSpPr>
          <p:nvPr/>
        </p:nvSpPr>
        <p:spPr>
          <a:xfrm>
            <a:off x="8382000" y="2400300"/>
            <a:ext cx="2705100" cy="666750"/>
          </a:xfrm>
          <a:prstGeom prst="roundRect">
            <a:avLst>
              <a:gd name="adj" fmla="val 2285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统一底座、比例、色彩和构件语言，允许主题持续延展。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5B1C715-B059-45B8-9705-C7B42D246231}"/>
              </a:ext>
            </a:extLst>
          </p:cNvPr>
          <p:cNvSpPr>
            <a:spLocks noGrp="1"/>
          </p:cNvSpPr>
          <p:nvPr/>
        </p:nvSpPr>
        <p:spPr>
          <a:xfrm>
            <a:off x="2705100" y="4000500"/>
            <a:ext cx="3162300" cy="1428750"/>
          </a:xfrm>
          <a:prstGeom prst="roundRect">
            <a:avLst>
              <a:gd name="adj" fmla="val 12000"/>
            </a:avLst>
          </a:prstGeom>
          <a:solidFill>
            <a:srgbClr val="F0DED0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ECA3CD75-F2FC-4F8D-9C20-1F0F0C87923C}"/>
              </a:ext>
            </a:extLst>
          </p:cNvPr>
          <p:cNvSpPr>
            <a:spLocks noGrp="1"/>
          </p:cNvSpPr>
          <p:nvPr/>
        </p:nvSpPr>
        <p:spPr>
          <a:xfrm>
            <a:off x="2933700" y="4210050"/>
            <a:ext cx="27051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结构线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EB8F72B-7346-4D06-90AE-F591B71DB728}"/>
              </a:ext>
            </a:extLst>
          </p:cNvPr>
          <p:cNvSpPr>
            <a:spLocks noGrp="1"/>
          </p:cNvSpPr>
          <p:nvPr/>
        </p:nvSpPr>
        <p:spPr>
          <a:xfrm>
            <a:off x="2933700" y="4648200"/>
            <a:ext cx="2705100" cy="571500"/>
          </a:xfrm>
          <a:prstGeom prst="roundRect">
            <a:avLst>
              <a:gd name="adj" fmla="val 2666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lnSpcReduction="1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通过拉动、按压、旋转等动作形成仪式体验。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87F6A65-5A9F-41F7-9D7C-37EFA901E839}"/>
              </a:ext>
            </a:extLst>
          </p:cNvPr>
          <p:cNvSpPr>
            <a:spLocks noGrp="1"/>
          </p:cNvSpPr>
          <p:nvPr/>
        </p:nvSpPr>
        <p:spPr>
          <a:xfrm>
            <a:off x="6324600" y="4000500"/>
            <a:ext cx="3162300" cy="1428750"/>
          </a:xfrm>
          <a:prstGeom prst="roundRect">
            <a:avLst>
              <a:gd name="adj" fmla="val 12000"/>
            </a:avLst>
          </a:prstGeom>
          <a:solidFill>
            <a:srgbClr val="F0DED0"/>
          </a:solidFill>
          <a:ln w="9525">
            <a:solidFill>
              <a:srgbClr val="D7C8B8"/>
            </a:solidFill>
            <a:prstDash val="solid"/>
          </a:ln>
        </p:spPr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7DF71AD-C964-451B-93ED-D6ED0B6D3E2C}"/>
              </a:ext>
            </a:extLst>
          </p:cNvPr>
          <p:cNvSpPr>
            <a:spLocks noGrp="1"/>
          </p:cNvSpPr>
          <p:nvPr/>
        </p:nvSpPr>
        <p:spPr>
          <a:xfrm>
            <a:off x="6553200" y="4210050"/>
            <a:ext cx="2705100" cy="2857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3625" lnSpcReduction="20000"/>
          </a:bodyPr>
          <a:lstStyle/>
          <a:p>
            <a:pPr algn="l">
              <a:lnSpc>
                <a:spcPct val="112000"/>
              </a:lnSpc>
              <a:buNone/>
              <a:def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72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装饰线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3ABE9DC-235D-4B27-9494-6C38354E6C15}"/>
              </a:ext>
            </a:extLst>
          </p:cNvPr>
          <p:cNvSpPr>
            <a:spLocks noGrp="1"/>
          </p:cNvSpPr>
          <p:nvPr/>
        </p:nvSpPr>
        <p:spPr>
          <a:xfrm>
            <a:off x="6553200" y="4648200"/>
            <a:ext cx="2705100" cy="571500"/>
          </a:xfrm>
          <a:prstGeom prst="roundRect">
            <a:avLst>
              <a:gd name="adj" fmla="val 26667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lnSpcReduction="10000"/>
          </a:bodyPr>
          <a:lstStyle/>
          <a:p>
            <a:pPr algn="l">
              <a:lnSpc>
                <a:spcPct val="118000"/>
              </a:lnSpc>
              <a:buNone/>
              <a:def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425" b="0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通过微型场景、挂件和视觉细节形成情绪体验。</a:t>
            </a:r>
          </a:p>
        </p:txBody>
      </p:sp>
    </p:spTree>
    <p:extLst>
      <p:ext uri="{BB962C8B-B14F-4D97-AF65-F5344CB8AC3E}">
        <p14:creationId xmlns:p14="http://schemas.microsoft.com/office/powerpoint/2010/main" val="211576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C9D1CB72-963D-4113-B891-85F4395C43CE}"/>
              </a:ext>
            </a:extLst>
          </p:cNvPr>
          <p:cNvSpPr>
            <a:spLocks noGrp="1"/>
          </p:cNvSpPr>
          <p:nvPr/>
        </p:nvSpPr>
        <p:spPr>
          <a:xfrm>
            <a:off x="685800" y="342900"/>
            <a:ext cx="3238500" cy="24765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8695"/>
          </a:bodyPr>
          <a:lstStyle/>
          <a:p>
            <a:pPr algn="l">
              <a:lnSpc>
                <a:spcPct val="112000"/>
              </a:lnSpc>
              <a:buNone/>
              <a:def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125" b="1">
                <a:solidFill>
                  <a:srgbClr val="C95E55"/>
                </a:solidFill>
                <a:latin typeface="Microsoft YaHei"/>
                <a:ea typeface="Microsoft YaHei"/>
                <a:cs typeface="Microsoft YaHei"/>
              </a:rPr>
              <a:t>09 / 装饰模块总览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CF8624E1-46F4-429F-B1C6-EF197E41FA93}"/>
              </a:ext>
            </a:extLst>
          </p:cNvPr>
          <p:cNvSpPr>
            <a:spLocks noGrp="1"/>
          </p:cNvSpPr>
          <p:nvPr/>
        </p:nvSpPr>
        <p:spPr>
          <a:xfrm>
            <a:off x="685800" y="685800"/>
            <a:ext cx="8572500" cy="476250"/>
          </a:xfrm>
          <a:prstGeom prst="roundRect">
            <a:avLst>
              <a:gd name="adj" fmla="val 32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9199" lnSpcReduction="10000"/>
          </a:bodyPr>
          <a:lstStyle/>
          <a:p>
            <a:pPr algn="l">
              <a:lnSpc>
                <a:spcPct val="112000"/>
              </a:lnSpc>
              <a:buNone/>
              <a:def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27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当前已形成的四个效果方案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19E5C9B-7024-4915-A596-685F611F7196}"/>
              </a:ext>
            </a:extLst>
          </p:cNvPr>
          <p:cNvSpPr>
            <a:spLocks noGrp="1"/>
          </p:cNvSpPr>
          <p:nvPr/>
        </p:nvSpPr>
        <p:spPr>
          <a:xfrm>
            <a:off x="10763250" y="419100"/>
            <a:ext cx="742950" cy="2286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93919" lnSpcReduction="10000"/>
          </a:bodyPr>
          <a:lstStyle/>
          <a:p>
            <a:pPr algn="r">
              <a:lnSpc>
                <a:spcPct val="112000"/>
              </a:lnSpc>
              <a:buNone/>
              <a:def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200" b="1">
                <a:solidFill>
                  <a:srgbClr val="68736F"/>
                </a:solidFill>
                <a:latin typeface="Microsoft YaHei"/>
                <a:ea typeface="Microsoft YaHei"/>
                <a:cs typeface="Microsoft YaHei"/>
              </a:rPr>
              <a:t>10</a:t>
            </a:r>
          </a:p>
        </p:txBody>
      </p:sp>
      <p:sp>
        <p:nvSpPr>
          <p:cNvPr id="4" name="直接连接符 3">
            <a:extLst>
              <a:ext uri="{FF2B5EF4-FFF2-40B4-BE49-F238E27FC236}">
                <a16:creationId xmlns:a16="http://schemas.microsoft.com/office/drawing/2014/main" id="{9D1C3614-E097-4C1E-B362-23916400EC51}"/>
              </a:ext>
            </a:extLst>
          </p:cNvPr>
          <p:cNvSpPr>
            <a:spLocks noGrp="1"/>
          </p:cNvSpPr>
          <p:nvPr/>
        </p:nvSpPr>
        <p:spPr>
          <a:xfrm>
            <a:off x="685800" y="1257300"/>
            <a:ext cx="10820400" cy="0"/>
          </a:xfrm>
          <a:prstGeom prst="line">
            <a:avLst/>
          </a:prstGeom>
          <a:noFill/>
          <a:ln w="9525">
            <a:solidFill>
              <a:srgbClr val="D7C8B8"/>
            </a:solidFill>
            <a:prstDash val="solid"/>
          </a:ln>
        </p:spPr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7250" y="1695450"/>
            <a:ext cx="2362200" cy="2362200"/>
          </a:xfrm>
          <a:prstGeom prst="roundRect">
            <a:avLst>
              <a:gd name="adj" fmla="val 7258"/>
            </a:avLst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193BE9B-7DA8-4F2A-B78E-D8F5AC183EF6}"/>
              </a:ext>
            </a:extLst>
          </p:cNvPr>
          <p:cNvSpPr>
            <a:spLocks noGrp="1"/>
          </p:cNvSpPr>
          <p:nvPr/>
        </p:nvSpPr>
        <p:spPr>
          <a:xfrm>
            <a:off x="857250" y="4286250"/>
            <a:ext cx="236220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5150" lnSpcReduction="20000"/>
          </a:bodyPr>
          <a:lstStyle/>
          <a:p>
            <a:pPr algn="ctr">
              <a:lnSpc>
                <a:spcPct val="112000"/>
              </a:lnSpc>
              <a:buNone/>
              <a:defRPr sz="15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便利店补给插座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38550" y="1695450"/>
            <a:ext cx="2362200" cy="2362200"/>
          </a:xfrm>
          <a:prstGeom prst="roundRect">
            <a:avLst>
              <a:gd name="adj" fmla="val 7258"/>
            </a:avLst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38A77DD-5F2F-4539-8E90-55BD5B946F61}"/>
              </a:ext>
            </a:extLst>
          </p:cNvPr>
          <p:cNvSpPr>
            <a:spLocks noGrp="1"/>
          </p:cNvSpPr>
          <p:nvPr/>
        </p:nvSpPr>
        <p:spPr>
          <a:xfrm>
            <a:off x="3638550" y="4286250"/>
            <a:ext cx="236220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5150" lnSpcReduction="20000"/>
          </a:bodyPr>
          <a:lstStyle/>
          <a:p>
            <a:pPr algn="ctr">
              <a:lnSpc>
                <a:spcPct val="112000"/>
              </a:lnSpc>
              <a:buNone/>
              <a:defRPr sz="15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猫咪陪伴开关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19850" y="1695450"/>
            <a:ext cx="2362200" cy="2362200"/>
          </a:xfrm>
          <a:prstGeom prst="roundRect">
            <a:avLst>
              <a:gd name="adj" fmla="val 7258"/>
            </a:avLst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EDBFE8-6FBD-4D73-9036-30396DF2779E}"/>
              </a:ext>
            </a:extLst>
          </p:cNvPr>
          <p:cNvSpPr>
            <a:spLocks noGrp="1"/>
          </p:cNvSpPr>
          <p:nvPr/>
        </p:nvSpPr>
        <p:spPr>
          <a:xfrm>
            <a:off x="6419850" y="4286250"/>
            <a:ext cx="236220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5150" lnSpcReduction="20000"/>
          </a:bodyPr>
          <a:lstStyle/>
          <a:p>
            <a:pPr algn="ctr">
              <a:lnSpc>
                <a:spcPct val="112000"/>
              </a:lnSpc>
              <a:buNone/>
              <a:defRPr sz="15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奶茶补给插座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01150" y="1695450"/>
            <a:ext cx="2362200" cy="2362200"/>
          </a:xfrm>
          <a:prstGeom prst="roundRect">
            <a:avLst>
              <a:gd name="adj" fmla="val 7258"/>
            </a:avLst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A713929-B159-4D37-829C-469043014016}"/>
              </a:ext>
            </a:extLst>
          </p:cNvPr>
          <p:cNvSpPr>
            <a:spLocks noGrp="1"/>
          </p:cNvSpPr>
          <p:nvPr/>
        </p:nvSpPr>
        <p:spPr>
          <a:xfrm>
            <a:off x="9201150" y="4286250"/>
            <a:ext cx="2362200" cy="266700"/>
          </a:xfrm>
          <a:prstGeom prst="roundRect">
            <a:avLst>
              <a:gd name="adj" fmla="val 50000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85150" lnSpcReduction="20000"/>
          </a:bodyPr>
          <a:lstStyle/>
          <a:p>
            <a:pPr algn="ctr">
              <a:lnSpc>
                <a:spcPct val="112000"/>
              </a:lnSpc>
              <a:buNone/>
              <a:defRPr sz="15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575" b="1">
                <a:solidFill>
                  <a:srgbClr val="243335"/>
                </a:solidFill>
                <a:latin typeface="Microsoft YaHei"/>
                <a:ea typeface="Microsoft YaHei"/>
                <a:cs typeface="Microsoft YaHei"/>
              </a:rPr>
              <a:t>阅读角开关挂架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B740667-B9BB-4126-9A81-CD4E33049086}"/>
              </a:ext>
            </a:extLst>
          </p:cNvPr>
          <p:cNvSpPr>
            <a:spLocks noGrp="1"/>
          </p:cNvSpPr>
          <p:nvPr/>
        </p:nvSpPr>
        <p:spPr>
          <a:xfrm>
            <a:off x="1428750" y="5276850"/>
            <a:ext cx="9334500" cy="457200"/>
          </a:xfrm>
          <a:prstGeom prst="roundRect">
            <a:avLst>
              <a:gd name="adj" fmla="val 33333"/>
            </a:avLst>
          </a:prstGeom>
          <a:noFill/>
          <a:ln w="0">
            <a:noFill/>
            <a:prstDash val="solid"/>
          </a:ln>
        </p:spPr>
        <p:txBody>
          <a:bodyPr wrap="square" lIns="0" tIns="0" rIns="0" bIns="0" anchor="t">
            <a:normAutofit fontScale="77500" lnSpcReduction="20000"/>
          </a:bodyPr>
          <a:lstStyle/>
          <a:p>
            <a:pPr algn="ctr">
              <a:lnSpc>
                <a:spcPct val="112000"/>
              </a:lnSpc>
              <a:buNone/>
              <a:defRPr sz="187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defRPr>
            </a:pPr>
            <a:r>
              <a:rPr sz="1875" b="1">
                <a:solidFill>
                  <a:srgbClr val="244D4F"/>
                </a:solidFill>
                <a:latin typeface="Microsoft YaHei"/>
                <a:ea typeface="Microsoft YaHei"/>
                <a:cs typeface="Microsoft YaHei"/>
              </a:rPr>
              <a:t>共同逻辑：把墙面上的功能点变成一个小型场景，让插电、开灯、挂物这些动作产生轻微但明确的情绪联想。</a:t>
            </a:r>
          </a:p>
        </p:txBody>
      </p:sp>
    </p:spTree>
    <p:extLst>
      <p:ext uri="{BB962C8B-B14F-4D97-AF65-F5344CB8AC3E}">
        <p14:creationId xmlns:p14="http://schemas.microsoft.com/office/powerpoint/2010/main" val="1241559223"/>
      </p:ext>
    </p:extLst>
  </p:cSld>
  <p:clrMapOvr>
    <a:masterClrMapping/>
  </p:clrMapOvr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689</Words>
  <Application>Microsoft Macintosh PowerPoint</Application>
  <DocSecurity>0</DocSecurity>
  <PresentationFormat>宽屏</PresentationFormat>
  <Paragraphs>197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5" baseType="lpstr">
      <vt:lpstr>Microsoft YaHei</vt:lpstr>
      <vt:lpstr>Calibri</vt:lpstr>
      <vt:lpstr>ChatGPT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Walnut Exporter</dc:creator>
  <cp:lastModifiedBy>嘉骏 倪</cp:lastModifiedBy>
  <cp:revision>10</cp:revision>
  <dcterms:created xsi:type="dcterms:W3CDTF">2026-06-28T12:33:08Z</dcterms:created>
  <dcterms:modified xsi:type="dcterms:W3CDTF">2026-06-29T07:20:48Z</dcterms:modified>
</cp:coreProperties>
</file>