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5"/>
    <p:restoredTop sz="94678"/>
  </p:normalViewPr>
  <p:slideViewPr>
    <p:cSldViewPr snapToGrid="0">
      <p:cViewPr varScale="1">
        <p:scale>
          <a:sx n="116" d="100"/>
          <a:sy n="116" d="100"/>
        </p:scale>
        <p:origin x="192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B2F3-270B-3F5A-3D87-3B26B93B6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0A6FBA-091D-0B07-263C-0ED6DCD7D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8278A8-A7A7-15CD-C966-935C2EAC2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9C256-63EB-D765-1451-8A2F5D42BD2E}"/>
              </a:ext>
            </a:extLst>
          </p:cNvPr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6424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EC6F4D49-024F-4754-8C05-9A0616C1835B}"/>
              </a:ext>
            </a:extLst>
          </p:cNvPr>
          <p:cNvSpPr>
            <a:spLocks noGrp="1"/>
          </p:cNvSpPr>
          <p:nvPr/>
        </p:nvSpPr>
        <p:spPr>
          <a:xfrm>
            <a:off x="647700" y="457200"/>
            <a:ext cx="43815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 dirty="0" err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前沿实践设计</a:t>
            </a:r>
            <a:r>
              <a:rPr sz="975" b="1" dirty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 · </a:t>
            </a:r>
            <a:r>
              <a:rPr sz="975" b="1" dirty="0" err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再结域方向</a:t>
            </a:r>
            <a:endParaRPr sz="975" b="1" dirty="0">
              <a:solidFill>
                <a:srgbClr val="6D726F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D233748-C23A-49B2-890D-ADBAFAE9A6EC}"/>
              </a:ext>
            </a:extLst>
          </p:cNvPr>
          <p:cNvSpPr>
            <a:spLocks noGrp="1"/>
          </p:cNvSpPr>
          <p:nvPr/>
        </p:nvSpPr>
        <p:spPr>
          <a:xfrm>
            <a:off x="647700" y="1447800"/>
            <a:ext cx="6286500" cy="7239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4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4350" b="1" dirty="0" err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日常情绪机关</a:t>
            </a:r>
            <a:endParaRPr sz="4350" b="1" dirty="0">
              <a:solidFill>
                <a:srgbClr val="171918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F7846AD-4853-4CB6-9E07-8D2435A72959}"/>
              </a:ext>
            </a:extLst>
          </p:cNvPr>
          <p:cNvSpPr>
            <a:spLocks noGrp="1"/>
          </p:cNvSpPr>
          <p:nvPr/>
        </p:nvSpPr>
        <p:spPr>
          <a:xfrm>
            <a:off x="685800" y="2381250"/>
            <a:ext cx="72390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65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把被忽略的空间功能界面，转译成具有游戏感与仪式感的系列文创产品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41D90BBA-5F5B-4929-9A68-A38B7FB6F8C0}"/>
              </a:ext>
            </a:extLst>
          </p:cNvPr>
          <p:cNvSpPr>
            <a:spLocks noGrp="1"/>
          </p:cNvSpPr>
          <p:nvPr/>
        </p:nvSpPr>
        <p:spPr>
          <a:xfrm>
            <a:off x="8305800" y="1200150"/>
            <a:ext cx="2472690" cy="2135505"/>
          </a:xfrm>
          <a:prstGeom prst="roundRect">
            <a:avLst>
              <a:gd name="adj" fmla="val 3568"/>
            </a:avLst>
          </a:prstGeom>
          <a:solidFill>
            <a:srgbClr val="252B29"/>
          </a:solidFill>
          <a:ln w="9525">
            <a:solidFill>
              <a:srgbClr val="252B29"/>
            </a:solidFill>
            <a:prstDash val="solid"/>
          </a:ln>
        </p:spPr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6C96D21A-7150-4124-8A0C-BD845DBB1AE3}"/>
              </a:ext>
            </a:extLst>
          </p:cNvPr>
          <p:cNvSpPr>
            <a:spLocks noGrp="1"/>
          </p:cNvSpPr>
          <p:nvPr/>
        </p:nvSpPr>
        <p:spPr>
          <a:xfrm>
            <a:off x="8957691" y="2458974"/>
            <a:ext cx="1168908" cy="404622"/>
          </a:xfrm>
          <a:prstGeom prst="roundRect">
            <a:avLst>
              <a:gd name="adj" fmla="val 18832"/>
            </a:avLst>
          </a:prstGeom>
          <a:solidFill>
            <a:srgbClr val="3B4340"/>
          </a:solidFill>
          <a:ln w="9525">
            <a:solidFill>
              <a:srgbClr val="3B4340"/>
            </a:solidFill>
            <a:prstDash val="solid"/>
          </a:ln>
        </p:spPr>
      </p:sp>
      <p:sp>
        <p:nvSpPr>
          <p:cNvPr id="6" name="直线连接符 5">
            <a:extLst>
              <a:ext uri="{FF2B5EF4-FFF2-40B4-BE49-F238E27FC236}">
                <a16:creationId xmlns:a16="http://schemas.microsoft.com/office/drawing/2014/main" id="{1E06B073-CDE5-4989-9505-484DF64407D6}"/>
              </a:ext>
            </a:extLst>
          </p:cNvPr>
          <p:cNvSpPr>
            <a:spLocks noGrp="1"/>
          </p:cNvSpPr>
          <p:nvPr/>
        </p:nvSpPr>
        <p:spPr>
          <a:xfrm>
            <a:off x="9542145" y="2503932"/>
            <a:ext cx="449580" cy="0"/>
          </a:xfrm>
          <a:prstGeom prst="line">
            <a:avLst/>
          </a:prstGeom>
          <a:noFill/>
          <a:ln w="134874">
            <a:solidFill>
              <a:srgbClr val="D9DDD9"/>
            </a:solidFill>
            <a:prstDash val="solid"/>
          </a:ln>
        </p:spPr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5FB084F-2118-4FB5-934C-5BB57ED56E6E}"/>
              </a:ext>
            </a:extLst>
          </p:cNvPr>
          <p:cNvSpPr>
            <a:spLocks noGrp="1"/>
          </p:cNvSpPr>
          <p:nvPr/>
        </p:nvSpPr>
        <p:spPr>
          <a:xfrm>
            <a:off x="9811893" y="1492377"/>
            <a:ext cx="449580" cy="44958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66F7A9A-D9A2-4C1A-867F-3180129D10E9}"/>
              </a:ext>
            </a:extLst>
          </p:cNvPr>
          <p:cNvSpPr>
            <a:spLocks noGrp="1"/>
          </p:cNvSpPr>
          <p:nvPr/>
        </p:nvSpPr>
        <p:spPr>
          <a:xfrm>
            <a:off x="8508111" y="1402461"/>
            <a:ext cx="247269" cy="247269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A30F4C-8E9E-4C5C-B615-16AB9F36D572}"/>
              </a:ext>
            </a:extLst>
          </p:cNvPr>
          <p:cNvSpPr>
            <a:spLocks noGrp="1"/>
          </p:cNvSpPr>
          <p:nvPr/>
        </p:nvSpPr>
        <p:spPr>
          <a:xfrm>
            <a:off x="8777859" y="1402461"/>
            <a:ext cx="247269" cy="247269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0" name="直线连接符 9">
            <a:extLst>
              <a:ext uri="{FF2B5EF4-FFF2-40B4-BE49-F238E27FC236}">
                <a16:creationId xmlns:a16="http://schemas.microsoft.com/office/drawing/2014/main" id="{0347CEF3-AAE8-431B-9482-A073BDBA5E4A}"/>
              </a:ext>
            </a:extLst>
          </p:cNvPr>
          <p:cNvSpPr>
            <a:spLocks noGrp="1"/>
          </p:cNvSpPr>
          <p:nvPr/>
        </p:nvSpPr>
        <p:spPr>
          <a:xfrm>
            <a:off x="685800" y="3810000"/>
            <a:ext cx="10267950" cy="0"/>
          </a:xfrm>
          <a:prstGeom prst="line">
            <a:avLst/>
          </a:prstGeom>
          <a:noFill/>
          <a:ln w="19050">
            <a:solidFill>
              <a:srgbClr val="171918"/>
            </a:solidFill>
            <a:prstDash val="solid"/>
          </a:ln>
        </p:spPr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3D67803-E523-46F2-818A-E5BE8C9FE868}"/>
              </a:ext>
            </a:extLst>
          </p:cNvPr>
          <p:cNvSpPr>
            <a:spLocks noGrp="1"/>
          </p:cNvSpPr>
          <p:nvPr/>
        </p:nvSpPr>
        <p:spPr>
          <a:xfrm>
            <a:off x="1247775" y="4619625"/>
            <a:ext cx="285750" cy="28575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7E72498-D4D2-4F3E-8AE4-B54BF1276971}"/>
              </a:ext>
            </a:extLst>
          </p:cNvPr>
          <p:cNvSpPr>
            <a:spLocks noGrp="1"/>
          </p:cNvSpPr>
          <p:nvPr/>
        </p:nvSpPr>
        <p:spPr>
          <a:xfrm>
            <a:off x="742950" y="5086350"/>
            <a:ext cx="1295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功能仍然成立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546A9C2-5C30-4D11-834F-406C519DC019}"/>
              </a:ext>
            </a:extLst>
          </p:cNvPr>
          <p:cNvSpPr>
            <a:spLocks noGrp="1"/>
          </p:cNvSpPr>
          <p:nvPr/>
        </p:nvSpPr>
        <p:spPr>
          <a:xfrm>
            <a:off x="3800475" y="4619625"/>
            <a:ext cx="285750" cy="28575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DF54781-4550-4867-8311-AA01854B8504}"/>
              </a:ext>
            </a:extLst>
          </p:cNvPr>
          <p:cNvSpPr>
            <a:spLocks noGrp="1"/>
          </p:cNvSpPr>
          <p:nvPr/>
        </p:nvSpPr>
        <p:spPr>
          <a:xfrm>
            <a:off x="3295650" y="5086350"/>
            <a:ext cx="1295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动作被重新叙事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4A0620A-C4D1-48B2-8AB0-E123F9D2CCF1}"/>
              </a:ext>
            </a:extLst>
          </p:cNvPr>
          <p:cNvSpPr>
            <a:spLocks noGrp="1"/>
          </p:cNvSpPr>
          <p:nvPr/>
        </p:nvSpPr>
        <p:spPr>
          <a:xfrm>
            <a:off x="6353175" y="4619625"/>
            <a:ext cx="285750" cy="28575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F5159EB-0FB9-4090-AB63-223761B63407}"/>
              </a:ext>
            </a:extLst>
          </p:cNvPr>
          <p:cNvSpPr>
            <a:spLocks noGrp="1"/>
          </p:cNvSpPr>
          <p:nvPr/>
        </p:nvSpPr>
        <p:spPr>
          <a:xfrm>
            <a:off x="5848350" y="5086350"/>
            <a:ext cx="1295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反馈产生惊喜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FA8236C-D40F-46B0-8F1F-470F021386AC}"/>
              </a:ext>
            </a:extLst>
          </p:cNvPr>
          <p:cNvSpPr>
            <a:spLocks noGrp="1"/>
          </p:cNvSpPr>
          <p:nvPr/>
        </p:nvSpPr>
        <p:spPr>
          <a:xfrm>
            <a:off x="8905875" y="4619625"/>
            <a:ext cx="285750" cy="28575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C645AEF-0DE6-41D2-817F-806E2321720F}"/>
              </a:ext>
            </a:extLst>
          </p:cNvPr>
          <p:cNvSpPr>
            <a:spLocks noGrp="1"/>
          </p:cNvSpPr>
          <p:nvPr/>
        </p:nvSpPr>
        <p:spPr>
          <a:xfrm>
            <a:off x="8401050" y="5086350"/>
            <a:ext cx="12954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情绪被动发生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FD16F4D-5316-4337-BFBF-8125503EF9C8}"/>
              </a:ext>
            </a:extLst>
          </p:cNvPr>
          <p:cNvSpPr>
            <a:spLocks noGrp="1"/>
          </p:cNvSpPr>
          <p:nvPr/>
        </p:nvSpPr>
        <p:spPr>
          <a:xfrm>
            <a:off x="685800" y="6210300"/>
            <a:ext cx="2476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汇报人：倪嘉骏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7F73E1F-03D1-49B0-8E45-787CDAE03F45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68580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15144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7C9A26EA-5313-4E2E-9B94-8F574428496C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设计方法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B556F2-77DB-412A-BA0F-78E4AA73DB62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10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E7CCF8A-1EA5-4F56-AFBD-52D2D5A7A10D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32DAB0F-D057-4D70-9E0D-6A8A05F60910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4C941EA-48B7-4160-A726-251D59D53D42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C66FAFA-645C-411D-A7D3-61CE25776602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871FD56-5CC1-4D63-A8DE-311F6AE2908D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四步转译法：把普通功能变成日常情绪机关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EF4261FF-001E-403B-9F18-3A8FE954ADC0}"/>
              </a:ext>
            </a:extLst>
          </p:cNvPr>
          <p:cNvSpPr>
            <a:spLocks noGrp="1"/>
          </p:cNvSpPr>
          <p:nvPr/>
        </p:nvSpPr>
        <p:spPr>
          <a:xfrm>
            <a:off x="609600" y="1809750"/>
            <a:ext cx="2381250" cy="287655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D09AC72-7F30-4E23-9285-48E4036E4060}"/>
              </a:ext>
            </a:extLst>
          </p:cNvPr>
          <p:cNvSpPr>
            <a:spLocks noGrp="1"/>
          </p:cNvSpPr>
          <p:nvPr/>
        </p:nvSpPr>
        <p:spPr>
          <a:xfrm>
            <a:off x="838200" y="2019300"/>
            <a:ext cx="342900" cy="34290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8A43646-DBA2-477B-93F4-6547BC06F700}"/>
              </a:ext>
            </a:extLst>
          </p:cNvPr>
          <p:cNvSpPr>
            <a:spLocks noGrp="1"/>
          </p:cNvSpPr>
          <p:nvPr/>
        </p:nvSpPr>
        <p:spPr>
          <a:xfrm>
            <a:off x="876300" y="2019300"/>
            <a:ext cx="266700" cy="3429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8E7FC40-E3E6-420C-BBBA-D0DF39E9F96D}"/>
              </a:ext>
            </a:extLst>
          </p:cNvPr>
          <p:cNvSpPr>
            <a:spLocks noGrp="1"/>
          </p:cNvSpPr>
          <p:nvPr/>
        </p:nvSpPr>
        <p:spPr>
          <a:xfrm>
            <a:off x="838200" y="2667000"/>
            <a:ext cx="192405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6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找到原动作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D55B9E1-63D9-49A6-A768-544F92879C17}"/>
              </a:ext>
            </a:extLst>
          </p:cNvPr>
          <p:cNvSpPr>
            <a:spLocks noGrp="1"/>
          </p:cNvSpPr>
          <p:nvPr/>
        </p:nvSpPr>
        <p:spPr>
          <a:xfrm>
            <a:off x="838200" y="3238500"/>
            <a:ext cx="19240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开灯需要完成一次通断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022914B-616D-4724-9482-506C3EB2B53E}"/>
              </a:ext>
            </a:extLst>
          </p:cNvPr>
          <p:cNvSpPr>
            <a:spLocks noGrp="1"/>
          </p:cNvSpPr>
          <p:nvPr/>
        </p:nvSpPr>
        <p:spPr>
          <a:xfrm>
            <a:off x="2990850" y="2990850"/>
            <a:ext cx="26670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E7506A56-4228-4C8F-A99A-3EC60879827F}"/>
              </a:ext>
            </a:extLst>
          </p:cNvPr>
          <p:cNvSpPr>
            <a:spLocks noGrp="1"/>
          </p:cNvSpPr>
          <p:nvPr/>
        </p:nvSpPr>
        <p:spPr>
          <a:xfrm>
            <a:off x="3257550" y="1809750"/>
            <a:ext cx="2381250" cy="2876550"/>
          </a:xfrm>
          <a:prstGeom prst="roundRect">
            <a:avLst>
              <a:gd name="adj" fmla="val 3200"/>
            </a:avLst>
          </a:prstGeom>
          <a:solidFill>
            <a:srgbClr val="E8F8F4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BDA331F-3873-4359-9B29-8F6AE2AF0614}"/>
              </a:ext>
            </a:extLst>
          </p:cNvPr>
          <p:cNvSpPr>
            <a:spLocks noGrp="1"/>
          </p:cNvSpPr>
          <p:nvPr/>
        </p:nvSpPr>
        <p:spPr>
          <a:xfrm>
            <a:off x="3486150" y="2019300"/>
            <a:ext cx="342900" cy="34290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6E0C601-7FBB-4957-8173-DC976300CD60}"/>
              </a:ext>
            </a:extLst>
          </p:cNvPr>
          <p:cNvSpPr>
            <a:spLocks noGrp="1"/>
          </p:cNvSpPr>
          <p:nvPr/>
        </p:nvSpPr>
        <p:spPr>
          <a:xfrm>
            <a:off x="3524250" y="2019300"/>
            <a:ext cx="266700" cy="3429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520C60-DA51-47DA-AB7E-B432953C5A7C}"/>
              </a:ext>
            </a:extLst>
          </p:cNvPr>
          <p:cNvSpPr>
            <a:spLocks noGrp="1"/>
          </p:cNvSpPr>
          <p:nvPr/>
        </p:nvSpPr>
        <p:spPr>
          <a:xfrm>
            <a:off x="3486150" y="2667000"/>
            <a:ext cx="192405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6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借入叙事语义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D0EFDF7-8D4B-4E6B-A6C4-45F757652CFB}"/>
              </a:ext>
            </a:extLst>
          </p:cNvPr>
          <p:cNvSpPr>
            <a:spLocks noGrp="1"/>
          </p:cNvSpPr>
          <p:nvPr/>
        </p:nvSpPr>
        <p:spPr>
          <a:xfrm>
            <a:off x="3486150" y="3238500"/>
            <a:ext cx="19240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像素拉杆、街机、发射、补给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952D4C1-0058-446C-BE11-442F0BC65D3A}"/>
              </a:ext>
            </a:extLst>
          </p:cNvPr>
          <p:cNvSpPr>
            <a:spLocks noGrp="1"/>
          </p:cNvSpPr>
          <p:nvPr/>
        </p:nvSpPr>
        <p:spPr>
          <a:xfrm>
            <a:off x="5638800" y="2990850"/>
            <a:ext cx="26670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D8C45366-AB45-45E1-993B-4BA3C3EC7039}"/>
              </a:ext>
            </a:extLst>
          </p:cNvPr>
          <p:cNvSpPr>
            <a:spLocks noGrp="1"/>
          </p:cNvSpPr>
          <p:nvPr/>
        </p:nvSpPr>
        <p:spPr>
          <a:xfrm>
            <a:off x="5905500" y="1809750"/>
            <a:ext cx="2381250" cy="287655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1F2B8E2C-C340-4572-BE6E-638DC8F1E5ED}"/>
              </a:ext>
            </a:extLst>
          </p:cNvPr>
          <p:cNvSpPr>
            <a:spLocks noGrp="1"/>
          </p:cNvSpPr>
          <p:nvPr/>
        </p:nvSpPr>
        <p:spPr>
          <a:xfrm>
            <a:off x="6134100" y="2019300"/>
            <a:ext cx="342900" cy="34290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3B0E55D-5AC6-406C-8ED9-8EF93CCD076F}"/>
              </a:ext>
            </a:extLst>
          </p:cNvPr>
          <p:cNvSpPr>
            <a:spLocks noGrp="1"/>
          </p:cNvSpPr>
          <p:nvPr/>
        </p:nvSpPr>
        <p:spPr>
          <a:xfrm>
            <a:off x="6172200" y="2019300"/>
            <a:ext cx="266700" cy="3429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3026BD9-9D2D-4277-ACDA-32D0B998D437}"/>
              </a:ext>
            </a:extLst>
          </p:cNvPr>
          <p:cNvSpPr>
            <a:spLocks noGrp="1"/>
          </p:cNvSpPr>
          <p:nvPr/>
        </p:nvSpPr>
        <p:spPr>
          <a:xfrm>
            <a:off x="6134100" y="2667000"/>
            <a:ext cx="192405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6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放大关键反馈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09CD6F5-3E5E-40D7-9895-6FD515984B58}"/>
              </a:ext>
            </a:extLst>
          </p:cNvPr>
          <p:cNvSpPr>
            <a:spLocks noGrp="1"/>
          </p:cNvSpPr>
          <p:nvPr/>
        </p:nvSpPr>
        <p:spPr>
          <a:xfrm>
            <a:off x="6134100" y="3238500"/>
            <a:ext cx="19240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阻尼、行程、回弹、声音、光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2B71C27-3209-44A7-8D5F-8DA315DC3336}"/>
              </a:ext>
            </a:extLst>
          </p:cNvPr>
          <p:cNvSpPr>
            <a:spLocks noGrp="1"/>
          </p:cNvSpPr>
          <p:nvPr/>
        </p:nvSpPr>
        <p:spPr>
          <a:xfrm>
            <a:off x="8286750" y="2990850"/>
            <a:ext cx="26670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569B239C-AF35-4BD3-B219-0A3E56054105}"/>
              </a:ext>
            </a:extLst>
          </p:cNvPr>
          <p:cNvSpPr>
            <a:spLocks noGrp="1"/>
          </p:cNvSpPr>
          <p:nvPr/>
        </p:nvSpPr>
        <p:spPr>
          <a:xfrm>
            <a:off x="8553450" y="1809750"/>
            <a:ext cx="2381250" cy="287655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2053D65-3E0D-4916-B1C8-5985AAED2713}"/>
              </a:ext>
            </a:extLst>
          </p:cNvPr>
          <p:cNvSpPr>
            <a:spLocks noGrp="1"/>
          </p:cNvSpPr>
          <p:nvPr/>
        </p:nvSpPr>
        <p:spPr>
          <a:xfrm>
            <a:off x="8782050" y="2019300"/>
            <a:ext cx="342900" cy="34290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029D506-DD51-4D71-9BAE-3E668F6B9899}"/>
              </a:ext>
            </a:extLst>
          </p:cNvPr>
          <p:cNvSpPr>
            <a:spLocks noGrp="1"/>
          </p:cNvSpPr>
          <p:nvPr/>
        </p:nvSpPr>
        <p:spPr>
          <a:xfrm>
            <a:off x="8820150" y="2019300"/>
            <a:ext cx="266700" cy="3429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4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5AE3AA9-C632-4919-AA85-BE365F121E01}"/>
              </a:ext>
            </a:extLst>
          </p:cNvPr>
          <p:cNvSpPr>
            <a:spLocks noGrp="1"/>
          </p:cNvSpPr>
          <p:nvPr/>
        </p:nvSpPr>
        <p:spPr>
          <a:xfrm>
            <a:off x="8782050" y="2667000"/>
            <a:ext cx="192405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6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统一系列语言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0E6B7F2-9F18-47A4-818C-E97747A53218}"/>
              </a:ext>
            </a:extLst>
          </p:cNvPr>
          <p:cNvSpPr>
            <a:spLocks noGrp="1"/>
          </p:cNvSpPr>
          <p:nvPr/>
        </p:nvSpPr>
        <p:spPr>
          <a:xfrm>
            <a:off x="8782050" y="3238500"/>
            <a:ext cx="1924050" cy="800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相同比例、接口、色彩与命名</a:t>
            </a: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9ED98C14-9B0E-49B2-B3AD-7135333161D8}"/>
              </a:ext>
            </a:extLst>
          </p:cNvPr>
          <p:cNvSpPr>
            <a:spLocks noGrp="1"/>
          </p:cNvSpPr>
          <p:nvPr/>
        </p:nvSpPr>
        <p:spPr>
          <a:xfrm>
            <a:off x="609600" y="5181600"/>
            <a:ext cx="10287000" cy="685800"/>
          </a:xfrm>
          <a:prstGeom prst="roundRect">
            <a:avLst>
              <a:gd name="adj" fmla="val 11111"/>
            </a:avLst>
          </a:prstGeom>
          <a:solidFill>
            <a:srgbClr val="252B29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A43101C-D738-4110-A5AF-A03584BF0B7B}"/>
              </a:ext>
            </a:extLst>
          </p:cNvPr>
          <p:cNvSpPr>
            <a:spLocks noGrp="1"/>
          </p:cNvSpPr>
          <p:nvPr/>
        </p:nvSpPr>
        <p:spPr>
          <a:xfrm>
            <a:off x="838200" y="5314950"/>
            <a:ext cx="9810750" cy="419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不是把卡通造型贴在开关上，而是让造型、动作、结构与功能共同讲述同一个小故事。</a:t>
            </a:r>
          </a:p>
        </p:txBody>
      </p:sp>
    </p:spTree>
    <p:extLst>
      <p:ext uri="{BB962C8B-B14F-4D97-AF65-F5344CB8AC3E}">
        <p14:creationId xmlns:p14="http://schemas.microsoft.com/office/powerpoint/2010/main" val="99062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46B3D9A0-67BF-4F31-AD7D-7DFBE4C633FC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语义资源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1395F92-D511-4E8C-BCCE-85EC4D1C8708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11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44E3C2B-3641-493B-9B59-BD52188FF378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330F243-855D-44F8-B607-7BFA2745B7D5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9E2E53-F351-4DF7-877F-76AA623AEBA1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8CC063-3F8C-4993-BB5B-124D55F90F82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15DD29-A4B9-4B20-AB8B-365872E6E40D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可以被转译的不是具体 IP，而是人熟悉的动作原型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BB2568A8-13E9-4896-8618-185A1EDA06DE}"/>
              </a:ext>
            </a:extLst>
          </p:cNvPr>
          <p:cNvSpPr>
            <a:spLocks noGrp="1"/>
          </p:cNvSpPr>
          <p:nvPr/>
        </p:nvSpPr>
        <p:spPr>
          <a:xfrm>
            <a:off x="609600" y="1752600"/>
            <a:ext cx="3219450" cy="1409700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DD03289-9D76-4264-B221-A7CE4E0A21CB}"/>
              </a:ext>
            </a:extLst>
          </p:cNvPr>
          <p:cNvSpPr>
            <a:spLocks noGrp="1"/>
          </p:cNvSpPr>
          <p:nvPr/>
        </p:nvSpPr>
        <p:spPr>
          <a:xfrm>
            <a:off x="609600" y="1752600"/>
            <a:ext cx="95250" cy="14097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7C76F0F-8C2D-4E9B-9D4F-79D8BA432D6F}"/>
              </a:ext>
            </a:extLst>
          </p:cNvPr>
          <p:cNvSpPr>
            <a:spLocks noGrp="1"/>
          </p:cNvSpPr>
          <p:nvPr/>
        </p:nvSpPr>
        <p:spPr>
          <a:xfrm>
            <a:off x="914400" y="1943100"/>
            <a:ext cx="2571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像素游戏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FCDF2B7-4DFA-4BFC-BFFB-278522C139E1}"/>
              </a:ext>
            </a:extLst>
          </p:cNvPr>
          <p:cNvSpPr>
            <a:spLocks noGrp="1"/>
          </p:cNvSpPr>
          <p:nvPr/>
        </p:nvSpPr>
        <p:spPr>
          <a:xfrm>
            <a:off x="914400" y="2438400"/>
            <a:ext cx="25717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搭建 / 拉杆 / 方块反馈</a:t>
            </a: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5ED8125D-2D8F-4B57-BDD5-151941F206B3}"/>
              </a:ext>
            </a:extLst>
          </p:cNvPr>
          <p:cNvSpPr>
            <a:spLocks noGrp="1"/>
          </p:cNvSpPr>
          <p:nvPr/>
        </p:nvSpPr>
        <p:spPr>
          <a:xfrm>
            <a:off x="4133850" y="1752600"/>
            <a:ext cx="3219450" cy="1409700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08087E0-87D9-48B0-89D0-26FC9677DE2B}"/>
              </a:ext>
            </a:extLst>
          </p:cNvPr>
          <p:cNvSpPr>
            <a:spLocks noGrp="1"/>
          </p:cNvSpPr>
          <p:nvPr/>
        </p:nvSpPr>
        <p:spPr>
          <a:xfrm>
            <a:off x="4133850" y="1752600"/>
            <a:ext cx="95250" cy="14097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7DFB6DB-BB09-4A58-8015-3733D0454DB1}"/>
              </a:ext>
            </a:extLst>
          </p:cNvPr>
          <p:cNvSpPr>
            <a:spLocks noGrp="1"/>
          </p:cNvSpPr>
          <p:nvPr/>
        </p:nvSpPr>
        <p:spPr>
          <a:xfrm>
            <a:off x="4438650" y="1943100"/>
            <a:ext cx="2571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街机娱乐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4026ABA-35F6-413B-B7A0-B77F5C760FBF}"/>
              </a:ext>
            </a:extLst>
          </p:cNvPr>
          <p:cNvSpPr>
            <a:spLocks noGrp="1"/>
          </p:cNvSpPr>
          <p:nvPr/>
        </p:nvSpPr>
        <p:spPr>
          <a:xfrm>
            <a:off x="4438650" y="2438400"/>
            <a:ext cx="25717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摇杆 / 投币 / 拉动 / 得分</a:t>
            </a: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2307DB23-9477-431C-B2B6-856A74D0815A}"/>
              </a:ext>
            </a:extLst>
          </p:cNvPr>
          <p:cNvSpPr>
            <a:spLocks noGrp="1"/>
          </p:cNvSpPr>
          <p:nvPr/>
        </p:nvSpPr>
        <p:spPr>
          <a:xfrm>
            <a:off x="7658100" y="1752600"/>
            <a:ext cx="3219450" cy="1409700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1DFD44A-86B3-45FF-ABFD-B269DACCCF64}"/>
              </a:ext>
            </a:extLst>
          </p:cNvPr>
          <p:cNvSpPr>
            <a:spLocks noGrp="1"/>
          </p:cNvSpPr>
          <p:nvPr/>
        </p:nvSpPr>
        <p:spPr>
          <a:xfrm>
            <a:off x="7658100" y="1752600"/>
            <a:ext cx="95250" cy="14097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1E9DBBA-4C9F-4828-AD30-9BDC1D406C10}"/>
              </a:ext>
            </a:extLst>
          </p:cNvPr>
          <p:cNvSpPr>
            <a:spLocks noGrp="1"/>
          </p:cNvSpPr>
          <p:nvPr/>
        </p:nvSpPr>
        <p:spPr>
          <a:xfrm>
            <a:off x="7962900" y="1943100"/>
            <a:ext cx="2571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机械启动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42F7676-1C77-41AF-9F94-AD5CC39A58B8}"/>
              </a:ext>
            </a:extLst>
          </p:cNvPr>
          <p:cNvSpPr>
            <a:spLocks noGrp="1"/>
          </p:cNvSpPr>
          <p:nvPr/>
        </p:nvSpPr>
        <p:spPr>
          <a:xfrm>
            <a:off x="7962900" y="2438400"/>
            <a:ext cx="25717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闸刀 / 仪表 / 发射 / 解锁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79A970DB-F6A9-4D14-8C58-BEBF5EF2ECE9}"/>
              </a:ext>
            </a:extLst>
          </p:cNvPr>
          <p:cNvSpPr>
            <a:spLocks noGrp="1"/>
          </p:cNvSpPr>
          <p:nvPr/>
        </p:nvSpPr>
        <p:spPr>
          <a:xfrm>
            <a:off x="609600" y="3448050"/>
            <a:ext cx="3219450" cy="1409700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CFB4040-34B0-41CB-98E3-E278FEF8B04F}"/>
              </a:ext>
            </a:extLst>
          </p:cNvPr>
          <p:cNvSpPr>
            <a:spLocks noGrp="1"/>
          </p:cNvSpPr>
          <p:nvPr/>
        </p:nvSpPr>
        <p:spPr>
          <a:xfrm>
            <a:off x="609600" y="3448050"/>
            <a:ext cx="95250" cy="14097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ECD16B2-5F46-4968-B40A-77C20C61A9CF}"/>
              </a:ext>
            </a:extLst>
          </p:cNvPr>
          <p:cNvSpPr>
            <a:spLocks noGrp="1"/>
          </p:cNvSpPr>
          <p:nvPr/>
        </p:nvSpPr>
        <p:spPr>
          <a:xfrm>
            <a:off x="914400" y="3638550"/>
            <a:ext cx="2571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生活仪式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B2B9BD7-33C2-4E06-8903-BC6C75F074E8}"/>
              </a:ext>
            </a:extLst>
          </p:cNvPr>
          <p:cNvSpPr>
            <a:spLocks noGrp="1"/>
          </p:cNvSpPr>
          <p:nvPr/>
        </p:nvSpPr>
        <p:spPr>
          <a:xfrm>
            <a:off x="914400" y="4133850"/>
            <a:ext cx="25717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抽签 / 盖章 / 保存 / 归位</a:t>
            </a: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16BBEB9F-3FC4-4BE0-B5F5-56AEA2ED16F7}"/>
              </a:ext>
            </a:extLst>
          </p:cNvPr>
          <p:cNvSpPr>
            <a:spLocks noGrp="1"/>
          </p:cNvSpPr>
          <p:nvPr/>
        </p:nvSpPr>
        <p:spPr>
          <a:xfrm>
            <a:off x="4133850" y="3448050"/>
            <a:ext cx="3219450" cy="1409700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5509B60-F806-47D4-A167-CF9E4A7D070A}"/>
              </a:ext>
            </a:extLst>
          </p:cNvPr>
          <p:cNvSpPr>
            <a:spLocks noGrp="1"/>
          </p:cNvSpPr>
          <p:nvPr/>
        </p:nvSpPr>
        <p:spPr>
          <a:xfrm>
            <a:off x="4133850" y="3448050"/>
            <a:ext cx="95250" cy="1409700"/>
          </a:xfrm>
          <a:prstGeom prst="rect">
            <a:avLst/>
          </a:prstGeom>
          <a:solidFill>
            <a:srgbClr val="252B29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B09AD13-8D97-4D3A-AC43-F6992A55C419}"/>
              </a:ext>
            </a:extLst>
          </p:cNvPr>
          <p:cNvSpPr>
            <a:spLocks noGrp="1"/>
          </p:cNvSpPr>
          <p:nvPr/>
        </p:nvSpPr>
        <p:spPr>
          <a:xfrm>
            <a:off x="4438650" y="3638550"/>
            <a:ext cx="2571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能量隐喻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DD6B2F5-CA1D-4FBD-9552-8E0B7661CF2D}"/>
              </a:ext>
            </a:extLst>
          </p:cNvPr>
          <p:cNvSpPr>
            <a:spLocks noGrp="1"/>
          </p:cNvSpPr>
          <p:nvPr/>
        </p:nvSpPr>
        <p:spPr>
          <a:xfrm>
            <a:off x="4438650" y="4133850"/>
            <a:ext cx="25717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充能 / 补给 / 进度 / 满格</a:t>
            </a:r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34729AFE-CADC-4AD0-8340-073D07F26E8F}"/>
              </a:ext>
            </a:extLst>
          </p:cNvPr>
          <p:cNvSpPr>
            <a:spLocks noGrp="1"/>
          </p:cNvSpPr>
          <p:nvPr/>
        </p:nvSpPr>
        <p:spPr>
          <a:xfrm>
            <a:off x="7658100" y="3448050"/>
            <a:ext cx="3219450" cy="1409700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B29EF10-803E-4DCB-8E37-FAEDE3469902}"/>
              </a:ext>
            </a:extLst>
          </p:cNvPr>
          <p:cNvSpPr>
            <a:spLocks noGrp="1"/>
          </p:cNvSpPr>
          <p:nvPr/>
        </p:nvSpPr>
        <p:spPr>
          <a:xfrm>
            <a:off x="7658100" y="3448050"/>
            <a:ext cx="95250" cy="14097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8D0EC1B-1D25-4DF3-A0DE-640E90D76B41}"/>
              </a:ext>
            </a:extLst>
          </p:cNvPr>
          <p:cNvSpPr>
            <a:spLocks noGrp="1"/>
          </p:cNvSpPr>
          <p:nvPr/>
        </p:nvSpPr>
        <p:spPr>
          <a:xfrm>
            <a:off x="7962900" y="3638550"/>
            <a:ext cx="2571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探索叙事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BAE7100-5404-42A9-B877-1DD6B7BBCA3F}"/>
              </a:ext>
            </a:extLst>
          </p:cNvPr>
          <p:cNvSpPr>
            <a:spLocks noGrp="1"/>
          </p:cNvSpPr>
          <p:nvPr/>
        </p:nvSpPr>
        <p:spPr>
          <a:xfrm>
            <a:off x="7962900" y="4133850"/>
            <a:ext cx="25717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任务 / 入口 / 宝箱 / 检查点</a:t>
            </a:r>
          </a:p>
        </p:txBody>
      </p:sp>
      <p:sp>
        <p:nvSpPr>
          <p:cNvPr id="32" name="圆角矩形 31">
            <a:extLst>
              <a:ext uri="{FF2B5EF4-FFF2-40B4-BE49-F238E27FC236}">
                <a16:creationId xmlns:a16="http://schemas.microsoft.com/office/drawing/2014/main" id="{3A2B9C10-DE1E-4C01-A073-8B391CB23620}"/>
              </a:ext>
            </a:extLst>
          </p:cNvPr>
          <p:cNvSpPr>
            <a:spLocks noGrp="1"/>
          </p:cNvSpPr>
          <p:nvPr/>
        </p:nvSpPr>
        <p:spPr>
          <a:xfrm>
            <a:off x="609600" y="5391150"/>
            <a:ext cx="10267950" cy="590550"/>
          </a:xfrm>
          <a:prstGeom prst="roundRect">
            <a:avLst>
              <a:gd name="adj" fmla="val 12903"/>
            </a:avLst>
          </a:prstGeom>
          <a:solidFill>
            <a:srgbClr val="FFF0ED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6F66012-FADD-4CB0-8213-5181325A6F34}"/>
              </a:ext>
            </a:extLst>
          </p:cNvPr>
          <p:cNvSpPr>
            <a:spLocks noGrp="1"/>
          </p:cNvSpPr>
          <p:nvPr/>
        </p:nvSpPr>
        <p:spPr>
          <a:xfrm>
            <a:off x="838200" y="5486400"/>
            <a:ext cx="981075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350" b="1">
                <a:solidFill>
                  <a:srgbClr val="8D302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8D3028"/>
                </a:solidFill>
                <a:latin typeface="Microsoft YaHei"/>
                <a:ea typeface="Microsoft YaHei"/>
                <a:cs typeface="Microsoft YaHei"/>
              </a:rPr>
              <a:t>商业化时应提取“动作语义”，建立原创造型，避免直接复制《我的世界》等现有 IP 的具体视觉资产。</a:t>
            </a:r>
          </a:p>
        </p:txBody>
      </p:sp>
    </p:spTree>
    <p:extLst>
      <p:ext uri="{BB962C8B-B14F-4D97-AF65-F5344CB8AC3E}">
        <p14:creationId xmlns:p14="http://schemas.microsoft.com/office/powerpoint/2010/main" val="873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5759FC41-C1AB-4D91-869C-C7D0C9FD2D91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系列语言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295B0D-C9A6-412A-9DA2-BE04D8F40646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12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7D1EA0F-E789-47B0-8498-807349FA2F03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DAE7D31-5D08-471C-B934-AB2C73DB23D4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ABE9CE5-E1B4-45E9-A7DA-DA57A2454E04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E295ACE-0ED0-4EE0-9CEE-B11A27F6779E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10FEA1-4ECB-4000-9CB6-1E8A7A7000F5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系列化不是把产品做成同一种颜色，而是共享一套规则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08A9F87-74C8-45F2-B781-CC2B3758F183}"/>
              </a:ext>
            </a:extLst>
          </p:cNvPr>
          <p:cNvSpPr>
            <a:spLocks noGrp="1"/>
          </p:cNvSpPr>
          <p:nvPr/>
        </p:nvSpPr>
        <p:spPr>
          <a:xfrm>
            <a:off x="1066800" y="1771650"/>
            <a:ext cx="647700" cy="64770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7BAD74-ECAB-42BA-A418-D5CCF994E0AA}"/>
              </a:ext>
            </a:extLst>
          </p:cNvPr>
          <p:cNvSpPr>
            <a:spLocks noGrp="1"/>
          </p:cNvSpPr>
          <p:nvPr/>
        </p:nvSpPr>
        <p:spPr>
          <a:xfrm>
            <a:off x="666750" y="2647950"/>
            <a:ext cx="14478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比例规则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4054812-C616-4FEE-B747-2D271CFDEFCC}"/>
              </a:ext>
            </a:extLst>
          </p:cNvPr>
          <p:cNvSpPr>
            <a:spLocks noGrp="1"/>
          </p:cNvSpPr>
          <p:nvPr/>
        </p:nvSpPr>
        <p:spPr>
          <a:xfrm>
            <a:off x="609600" y="3162300"/>
            <a:ext cx="15621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主体由基础块、动作件、反馈窗三部分组成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644607B-7651-4CCB-8358-BC58E4DFB33C}"/>
              </a:ext>
            </a:extLst>
          </p:cNvPr>
          <p:cNvSpPr>
            <a:spLocks noGrp="1"/>
          </p:cNvSpPr>
          <p:nvPr/>
        </p:nvSpPr>
        <p:spPr>
          <a:xfrm>
            <a:off x="3143250" y="1771650"/>
            <a:ext cx="647700" cy="64770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F7E763B-F458-4590-9ADB-E3471D2E4301}"/>
              </a:ext>
            </a:extLst>
          </p:cNvPr>
          <p:cNvSpPr>
            <a:spLocks noGrp="1"/>
          </p:cNvSpPr>
          <p:nvPr/>
        </p:nvSpPr>
        <p:spPr>
          <a:xfrm>
            <a:off x="2743200" y="2647950"/>
            <a:ext cx="14478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动作规则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2E77269-D1F5-4726-93B1-6C5B85C2A57B}"/>
              </a:ext>
            </a:extLst>
          </p:cNvPr>
          <p:cNvSpPr>
            <a:spLocks noGrp="1"/>
          </p:cNvSpPr>
          <p:nvPr/>
        </p:nvSpPr>
        <p:spPr>
          <a:xfrm>
            <a:off x="2686050" y="3162300"/>
            <a:ext cx="15621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每件产品只突出一个主要动作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6AEF20F-0BDD-4476-BF45-AE691E5A4A39}"/>
              </a:ext>
            </a:extLst>
          </p:cNvPr>
          <p:cNvSpPr>
            <a:spLocks noGrp="1"/>
          </p:cNvSpPr>
          <p:nvPr/>
        </p:nvSpPr>
        <p:spPr>
          <a:xfrm>
            <a:off x="5219700" y="1771650"/>
            <a:ext cx="647700" cy="64770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1385AFA-FA49-4147-86EE-563BD4A9F8B6}"/>
              </a:ext>
            </a:extLst>
          </p:cNvPr>
          <p:cNvSpPr>
            <a:spLocks noGrp="1"/>
          </p:cNvSpPr>
          <p:nvPr/>
        </p:nvSpPr>
        <p:spPr>
          <a:xfrm>
            <a:off x="4819650" y="2647950"/>
            <a:ext cx="14478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反馈规则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3CB450A-81FC-4AAB-82C7-62D7A700604C}"/>
              </a:ext>
            </a:extLst>
          </p:cNvPr>
          <p:cNvSpPr>
            <a:spLocks noGrp="1"/>
          </p:cNvSpPr>
          <p:nvPr/>
        </p:nvSpPr>
        <p:spPr>
          <a:xfrm>
            <a:off x="4762500" y="3162300"/>
            <a:ext cx="15621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机械触感优先，光与声音作为点缀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B1D71FDF-0B74-4F10-977C-8E43CC49CC7F}"/>
              </a:ext>
            </a:extLst>
          </p:cNvPr>
          <p:cNvSpPr>
            <a:spLocks noGrp="1"/>
          </p:cNvSpPr>
          <p:nvPr/>
        </p:nvSpPr>
        <p:spPr>
          <a:xfrm>
            <a:off x="7296150" y="1771650"/>
            <a:ext cx="647700" cy="64770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72A1786-AD58-4134-9DF4-E7101782D466}"/>
              </a:ext>
            </a:extLst>
          </p:cNvPr>
          <p:cNvSpPr>
            <a:spLocks noGrp="1"/>
          </p:cNvSpPr>
          <p:nvPr/>
        </p:nvSpPr>
        <p:spPr>
          <a:xfrm>
            <a:off x="6896100" y="2647950"/>
            <a:ext cx="14478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色彩规则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6D52E3A-BB47-49EA-B9DC-5BDACD5BA088}"/>
              </a:ext>
            </a:extLst>
          </p:cNvPr>
          <p:cNvSpPr>
            <a:spLocks noGrp="1"/>
          </p:cNvSpPr>
          <p:nvPr/>
        </p:nvSpPr>
        <p:spPr>
          <a:xfrm>
            <a:off x="6838950" y="3162300"/>
            <a:ext cx="15621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深色基座 + 单一高亮状态色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05641FF-C1A5-4C13-802F-D169F53ABEE1}"/>
              </a:ext>
            </a:extLst>
          </p:cNvPr>
          <p:cNvSpPr>
            <a:spLocks noGrp="1"/>
          </p:cNvSpPr>
          <p:nvPr/>
        </p:nvSpPr>
        <p:spPr>
          <a:xfrm>
            <a:off x="9372600" y="1771650"/>
            <a:ext cx="647700" cy="647700"/>
          </a:xfrm>
          <a:prstGeom prst="ellipse">
            <a:avLst/>
          </a:prstGeom>
          <a:solidFill>
            <a:srgbClr val="252B29"/>
          </a:solidFill>
          <a:ln w="0">
            <a:solidFill>
              <a:srgbClr val="252B29"/>
            </a:solidFill>
            <a:prstDash val="solid"/>
          </a:ln>
        </p:spPr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0DD9BE0-3D12-43FF-80C5-538FA69F2579}"/>
              </a:ext>
            </a:extLst>
          </p:cNvPr>
          <p:cNvSpPr>
            <a:spLocks noGrp="1"/>
          </p:cNvSpPr>
          <p:nvPr/>
        </p:nvSpPr>
        <p:spPr>
          <a:xfrm>
            <a:off x="8972550" y="2647950"/>
            <a:ext cx="14478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命名规则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7760E3C-F063-40CD-A2FD-4FEADD2AA2AC}"/>
              </a:ext>
            </a:extLst>
          </p:cNvPr>
          <p:cNvSpPr>
            <a:spLocks noGrp="1"/>
          </p:cNvSpPr>
          <p:nvPr/>
        </p:nvSpPr>
        <p:spPr>
          <a:xfrm>
            <a:off x="8915400" y="3162300"/>
            <a:ext cx="1562100" cy="876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动词 + 场景：启动、补给、保存、开启</a:t>
            </a: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BAAE997A-6258-44AE-9A65-D741580777B0}"/>
              </a:ext>
            </a:extLst>
          </p:cNvPr>
          <p:cNvSpPr>
            <a:spLocks noGrp="1"/>
          </p:cNvSpPr>
          <p:nvPr/>
        </p:nvSpPr>
        <p:spPr>
          <a:xfrm>
            <a:off x="609600" y="4762500"/>
            <a:ext cx="10382250" cy="990600"/>
          </a:xfrm>
          <a:prstGeom prst="roundRect">
            <a:avLst>
              <a:gd name="adj" fmla="val 7692"/>
            </a:avLst>
          </a:prstGeom>
          <a:solidFill>
            <a:srgbClr val="252B29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22687DB-CCA3-436D-A5FE-5E8C38261AB2}"/>
              </a:ext>
            </a:extLst>
          </p:cNvPr>
          <p:cNvSpPr>
            <a:spLocks noGrp="1"/>
          </p:cNvSpPr>
          <p:nvPr/>
        </p:nvSpPr>
        <p:spPr>
          <a:xfrm>
            <a:off x="838200" y="4933950"/>
            <a:ext cx="10477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050" b="1">
                <a:solidFill>
                  <a:srgbClr val="F3C33C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F3C33C"/>
                </a:solidFill>
                <a:latin typeface="Microsoft YaHei"/>
                <a:ea typeface="Microsoft YaHei"/>
                <a:cs typeface="Microsoft YaHei"/>
              </a:rPr>
              <a:t>统一识别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B59D0F7-55B1-4A2E-8AB0-CBB1204760EB}"/>
              </a:ext>
            </a:extLst>
          </p:cNvPr>
          <p:cNvSpPr>
            <a:spLocks noGrp="1"/>
          </p:cNvSpPr>
          <p:nvPr/>
        </p:nvSpPr>
        <p:spPr>
          <a:xfrm>
            <a:off x="1962150" y="4838700"/>
            <a:ext cx="8705850" cy="552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黑灰结构表达“功能”，高亮色表达“触发状态”，方圆结合表达数字文化与生活亲和感。</a:t>
            </a:r>
          </a:p>
        </p:txBody>
      </p:sp>
    </p:spTree>
    <p:extLst>
      <p:ext uri="{BB962C8B-B14F-4D97-AF65-F5344CB8AC3E}">
        <p14:creationId xmlns:p14="http://schemas.microsoft.com/office/powerpoint/2010/main" val="202261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8538E-B64E-B8AB-ED66-EAB7D9225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6CA3E3DA-B499-0903-E46F-49473717F767}"/>
              </a:ext>
            </a:extLst>
          </p:cNvPr>
          <p:cNvSpPr>
            <a:spLocks noGrp="1"/>
          </p:cNvSpPr>
          <p:nvPr/>
        </p:nvSpPr>
        <p:spPr>
          <a:xfrm>
            <a:off x="609600" y="74295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51515"/>
                </a:solidFill>
                <a:latin typeface="Microsoft YaHei"/>
                <a:ea typeface="Microsoft YaHei"/>
                <a:cs typeface="Microsoft YaHei"/>
              </a:defRPr>
            </a:pPr>
            <a:r>
              <a:rPr lang="zh-CN" altLang="en-US" sz="2400" b="1" dirty="0">
                <a:solidFill>
                  <a:srgbClr val="151515"/>
                </a:solidFill>
                <a:latin typeface="Microsoft YaHei"/>
                <a:ea typeface="Microsoft YaHei"/>
                <a:cs typeface="Microsoft YaHei"/>
              </a:rPr>
              <a:t>用户主动行为产品方向参考</a:t>
            </a:r>
            <a:endParaRPr sz="2400" b="1" dirty="0">
              <a:solidFill>
                <a:srgbClr val="151515"/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7" name="图片 36" descr="图片包含 手, 橙子, 男人, 小&#10;&#10;描述已自动生成">
            <a:extLst>
              <a:ext uri="{FF2B5EF4-FFF2-40B4-BE49-F238E27FC236}">
                <a16:creationId xmlns:a16="http://schemas.microsoft.com/office/drawing/2014/main" id="{D16955D6-A748-5FAA-6596-E6234EA07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35" y="1752385"/>
            <a:ext cx="2407899" cy="180592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A1BE5FE4-4809-D376-BBD1-37103767D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50" y="1752385"/>
            <a:ext cx="2116743" cy="1587557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692D8EA9-6CD4-AD0E-151D-1CDC50E0E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34" y="3618045"/>
            <a:ext cx="2407899" cy="180592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ABBA862-913B-15B4-2A37-B326CC099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50" y="3725412"/>
            <a:ext cx="2116743" cy="1698557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BC8F75D6-9A29-73E4-8CB3-EEC9FAEA2C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25" y="3618045"/>
            <a:ext cx="2407899" cy="1805924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2C5C9A13-D02F-FEF2-8975-FD92D87B3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03" y="1752386"/>
            <a:ext cx="1193089" cy="1193089"/>
          </a:xfrm>
          <a:prstGeom prst="rect">
            <a:avLst/>
          </a:prstGeom>
        </p:spPr>
      </p:pic>
      <p:pic>
        <p:nvPicPr>
          <p:cNvPr id="53" name="图片 52" descr="桌子上的游戏手柄&#10;&#10;描述已自动生成">
            <a:extLst>
              <a:ext uri="{FF2B5EF4-FFF2-40B4-BE49-F238E27FC236}">
                <a16:creationId xmlns:a16="http://schemas.microsoft.com/office/drawing/2014/main" id="{D1D080A5-EA4A-416C-FE01-E447394FD7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92" y="1752385"/>
            <a:ext cx="1214232" cy="1193089"/>
          </a:xfrm>
          <a:prstGeom prst="rect">
            <a:avLst/>
          </a:prstGeom>
        </p:spPr>
      </p:pic>
      <p:pic>
        <p:nvPicPr>
          <p:cNvPr id="56" name="图片 55" descr="玻璃窗上的海报&#10;&#10;中度可信度描述已自动生成">
            <a:extLst>
              <a:ext uri="{FF2B5EF4-FFF2-40B4-BE49-F238E27FC236}">
                <a16:creationId xmlns:a16="http://schemas.microsoft.com/office/drawing/2014/main" id="{E443C171-48B2-B127-3FDB-B7ED119D9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019" y="1752385"/>
            <a:ext cx="1141635" cy="1765781"/>
          </a:xfrm>
          <a:prstGeom prst="rect">
            <a:avLst/>
          </a:prstGeom>
        </p:spPr>
      </p:pic>
      <p:pic>
        <p:nvPicPr>
          <p:cNvPr id="58" name="图片 57" descr="街道边立着广告牌子&#10;&#10;描述已自动生成">
            <a:extLst>
              <a:ext uri="{FF2B5EF4-FFF2-40B4-BE49-F238E27FC236}">
                <a16:creationId xmlns:a16="http://schemas.microsoft.com/office/drawing/2014/main" id="{8EB78DA1-5FBE-1072-D491-315D2B8A9E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018" y="4062789"/>
            <a:ext cx="1141635" cy="1361180"/>
          </a:xfrm>
          <a:prstGeom prst="rect">
            <a:avLst/>
          </a:prstGeom>
        </p:spPr>
      </p:pic>
      <p:sp>
        <p:nvSpPr>
          <p:cNvPr id="59" name="椭圆 58">
            <a:extLst>
              <a:ext uri="{FF2B5EF4-FFF2-40B4-BE49-F238E27FC236}">
                <a16:creationId xmlns:a16="http://schemas.microsoft.com/office/drawing/2014/main" id="{45469353-85A1-3624-51DA-57CE623FAA2B}"/>
              </a:ext>
            </a:extLst>
          </p:cNvPr>
          <p:cNvSpPr>
            <a:spLocks noGrp="1"/>
          </p:cNvSpPr>
          <p:nvPr/>
        </p:nvSpPr>
        <p:spPr>
          <a:xfrm>
            <a:off x="3701184" y="5972175"/>
            <a:ext cx="285750" cy="285750"/>
          </a:xfrm>
          <a:prstGeom prst="ellipse">
            <a:avLst/>
          </a:prstGeom>
          <a:solidFill>
            <a:srgbClr val="35D9C0"/>
          </a:solidFill>
          <a:ln w="0">
            <a:solidFill>
              <a:srgbClr val="35D9C0"/>
            </a:solidFill>
            <a:prstDash val="solid"/>
          </a:ln>
        </p:spPr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8F6AA3CE-DFD9-17F2-14A0-B3D3A27A254D}"/>
              </a:ext>
            </a:extLst>
          </p:cNvPr>
          <p:cNvSpPr>
            <a:spLocks noGrp="1"/>
          </p:cNvSpPr>
          <p:nvPr/>
        </p:nvSpPr>
        <p:spPr>
          <a:xfrm>
            <a:off x="5549034" y="5972175"/>
            <a:ext cx="285750" cy="285750"/>
          </a:xfrm>
          <a:prstGeom prst="ellipse">
            <a:avLst/>
          </a:prstGeom>
          <a:solidFill>
            <a:srgbClr val="B9D83C"/>
          </a:solidFill>
          <a:ln w="0">
            <a:solidFill>
              <a:srgbClr val="B9D83C"/>
            </a:solidFill>
            <a:prstDash val="solid"/>
          </a:ln>
        </p:spPr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A6914A6F-6942-7BD4-A251-5A81F2A9030C}"/>
              </a:ext>
            </a:extLst>
          </p:cNvPr>
          <p:cNvSpPr>
            <a:spLocks noGrp="1"/>
          </p:cNvSpPr>
          <p:nvPr/>
        </p:nvSpPr>
        <p:spPr>
          <a:xfrm>
            <a:off x="7367991" y="5972175"/>
            <a:ext cx="285750" cy="285750"/>
          </a:xfrm>
          <a:prstGeom prst="ellipse">
            <a:avLst/>
          </a:prstGeom>
          <a:solidFill>
            <a:srgbClr val="F4B942"/>
          </a:solidFill>
          <a:ln w="0">
            <a:solidFill>
              <a:srgbClr val="F4B942"/>
            </a:solidFill>
            <a:prstDash val="solid"/>
          </a:ln>
        </p:spPr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B9837736-C1FE-DE96-5D57-74E926242085}"/>
              </a:ext>
            </a:extLst>
          </p:cNvPr>
          <p:cNvSpPr>
            <a:spLocks noGrp="1"/>
          </p:cNvSpPr>
          <p:nvPr/>
        </p:nvSpPr>
        <p:spPr>
          <a:xfrm>
            <a:off x="3888317" y="5972175"/>
            <a:ext cx="11430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15151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 dirty="0" err="1">
                <a:solidFill>
                  <a:srgbClr val="151515"/>
                </a:solidFill>
                <a:latin typeface="Microsoft YaHei"/>
                <a:ea typeface="Microsoft YaHei"/>
                <a:cs typeface="Microsoft YaHei"/>
              </a:rPr>
              <a:t>解锁</a:t>
            </a:r>
            <a:endParaRPr sz="1200" b="1" dirty="0">
              <a:solidFill>
                <a:srgbClr val="151515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540432C1-DFF4-820D-CCB6-DCBCB6B71F7C}"/>
              </a:ext>
            </a:extLst>
          </p:cNvPr>
          <p:cNvSpPr>
            <a:spLocks noGrp="1"/>
          </p:cNvSpPr>
          <p:nvPr/>
        </p:nvSpPr>
        <p:spPr>
          <a:xfrm>
            <a:off x="5736167" y="5972175"/>
            <a:ext cx="11430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15151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 dirty="0" err="1">
                <a:solidFill>
                  <a:srgbClr val="151515"/>
                </a:solidFill>
                <a:latin typeface="Microsoft YaHei"/>
                <a:ea typeface="Microsoft YaHei"/>
                <a:cs typeface="Microsoft YaHei"/>
              </a:rPr>
              <a:t>唤醒</a:t>
            </a:r>
            <a:endParaRPr sz="1200" b="1" dirty="0">
              <a:solidFill>
                <a:srgbClr val="151515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0D0FD25-AC1D-E463-8104-AE03C9BC1C3D}"/>
              </a:ext>
            </a:extLst>
          </p:cNvPr>
          <p:cNvSpPr>
            <a:spLocks noGrp="1"/>
          </p:cNvSpPr>
          <p:nvPr/>
        </p:nvSpPr>
        <p:spPr>
          <a:xfrm>
            <a:off x="7584017" y="5972175"/>
            <a:ext cx="11430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15151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151515"/>
                </a:solidFill>
                <a:latin typeface="Microsoft YaHei"/>
                <a:ea typeface="Microsoft YaHei"/>
                <a:cs typeface="Microsoft YaHei"/>
              </a:rPr>
              <a:t>连接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89E9656-AB09-FB58-4603-72AC8994E699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F806F0C-DF81-5572-478F-D8EB1E50A915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DB634B6-042D-D0B4-5051-43FEFC973C57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A6B33CD-2CC8-9A5B-079A-BF47B98AACFC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93462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4F18A9AE-46A4-4AC5-B607-1E779DE050BA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设计原则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AA76632-5EB1-4396-B8B7-66B1B95CFD40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13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E03D4D2-C25D-4163-B612-A1145635A074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542E40A-4D80-4C49-B410-17D90800D858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EA7003-F077-41ED-B23B-BC646D1C9BEA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5EC2008-BDF4-47CB-AC39-A3A94E71E202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8B57018-1265-4FFF-8E39-B967D0DE3B17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五条原则保证产品有趣，但不牺牲日常使用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39E664E3-4EA4-4ABF-873B-0ACC704674EF}"/>
              </a:ext>
            </a:extLst>
          </p:cNvPr>
          <p:cNvSpPr>
            <a:spLocks noGrp="1"/>
          </p:cNvSpPr>
          <p:nvPr/>
        </p:nvSpPr>
        <p:spPr>
          <a:xfrm>
            <a:off x="609600" y="1581150"/>
            <a:ext cx="10248900" cy="647700"/>
          </a:xfrm>
          <a:prstGeom prst="roundRect">
            <a:avLst>
              <a:gd name="adj" fmla="val 11765"/>
            </a:avLst>
          </a:prstGeom>
          <a:solidFill>
            <a:srgbClr val="FFF6D6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EB70031-2080-4136-A69C-95C169F8F4C2}"/>
              </a:ext>
            </a:extLst>
          </p:cNvPr>
          <p:cNvSpPr>
            <a:spLocks noGrp="1"/>
          </p:cNvSpPr>
          <p:nvPr/>
        </p:nvSpPr>
        <p:spPr>
          <a:xfrm>
            <a:off x="809625" y="1800225"/>
            <a:ext cx="209550" cy="20955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70877E9-5569-43BF-A4AE-E099B8CAD679}"/>
              </a:ext>
            </a:extLst>
          </p:cNvPr>
          <p:cNvSpPr>
            <a:spLocks noGrp="1"/>
          </p:cNvSpPr>
          <p:nvPr/>
        </p:nvSpPr>
        <p:spPr>
          <a:xfrm>
            <a:off x="1219200" y="1581150"/>
            <a:ext cx="16192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功能优先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1C611F5-0CAF-43CA-8C16-6B69F7C0E7DA}"/>
              </a:ext>
            </a:extLst>
          </p:cNvPr>
          <p:cNvSpPr>
            <a:spLocks noGrp="1"/>
          </p:cNvSpPr>
          <p:nvPr/>
        </p:nvSpPr>
        <p:spPr>
          <a:xfrm>
            <a:off x="2990850" y="1581150"/>
            <a:ext cx="75247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断电、开门、插电等原功能必须稳定</a:t>
            </a: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A70FAFF1-5AD5-466A-B668-B9310DE107AA}"/>
              </a:ext>
            </a:extLst>
          </p:cNvPr>
          <p:cNvSpPr>
            <a:spLocks noGrp="1"/>
          </p:cNvSpPr>
          <p:nvPr/>
        </p:nvSpPr>
        <p:spPr>
          <a:xfrm>
            <a:off x="609600" y="2400300"/>
            <a:ext cx="10248900" cy="647700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BF4595F-90EB-4DB3-95CE-7DC0D76A04BE}"/>
              </a:ext>
            </a:extLst>
          </p:cNvPr>
          <p:cNvSpPr>
            <a:spLocks noGrp="1"/>
          </p:cNvSpPr>
          <p:nvPr/>
        </p:nvSpPr>
        <p:spPr>
          <a:xfrm>
            <a:off x="809625" y="2619375"/>
            <a:ext cx="209550" cy="20955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183061D-889B-4D41-B77B-0BB5A75849D9}"/>
              </a:ext>
            </a:extLst>
          </p:cNvPr>
          <p:cNvSpPr>
            <a:spLocks noGrp="1"/>
          </p:cNvSpPr>
          <p:nvPr/>
        </p:nvSpPr>
        <p:spPr>
          <a:xfrm>
            <a:off x="1219200" y="2400300"/>
            <a:ext cx="16192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一眼能懂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F366F1C-6FC1-429C-A5C9-408D3324C65E}"/>
              </a:ext>
            </a:extLst>
          </p:cNvPr>
          <p:cNvSpPr>
            <a:spLocks noGrp="1"/>
          </p:cNvSpPr>
          <p:nvPr/>
        </p:nvSpPr>
        <p:spPr>
          <a:xfrm>
            <a:off x="2990850" y="2400300"/>
            <a:ext cx="75247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用户无需阅读说明就理解主要动作</a:t>
            </a: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91DD1BE7-60A5-48EA-BAD3-D9572F319AA7}"/>
              </a:ext>
            </a:extLst>
          </p:cNvPr>
          <p:cNvSpPr>
            <a:spLocks noGrp="1"/>
          </p:cNvSpPr>
          <p:nvPr/>
        </p:nvSpPr>
        <p:spPr>
          <a:xfrm>
            <a:off x="609600" y="3219450"/>
            <a:ext cx="10248900" cy="647700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F3F9C31-B01D-45C0-AA19-14D8FF4931EE}"/>
              </a:ext>
            </a:extLst>
          </p:cNvPr>
          <p:cNvSpPr>
            <a:spLocks noGrp="1"/>
          </p:cNvSpPr>
          <p:nvPr/>
        </p:nvSpPr>
        <p:spPr>
          <a:xfrm>
            <a:off x="809625" y="3438525"/>
            <a:ext cx="209550" cy="20955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EB3866C-637A-4512-B060-908B31A941A6}"/>
              </a:ext>
            </a:extLst>
          </p:cNvPr>
          <p:cNvSpPr>
            <a:spLocks noGrp="1"/>
          </p:cNvSpPr>
          <p:nvPr/>
        </p:nvSpPr>
        <p:spPr>
          <a:xfrm>
            <a:off x="1219200" y="3219450"/>
            <a:ext cx="16192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反馈克制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906BDA3-314D-4D59-8FEE-FD53DA0DC935}"/>
              </a:ext>
            </a:extLst>
          </p:cNvPr>
          <p:cNvSpPr>
            <a:spLocks noGrp="1"/>
          </p:cNvSpPr>
          <p:nvPr/>
        </p:nvSpPr>
        <p:spPr>
          <a:xfrm>
            <a:off x="2990850" y="3219450"/>
            <a:ext cx="75247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不持续发声、不强迫注意、不制造负担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0B3B3E6C-37C8-43EA-A2C9-6F71ABB596DB}"/>
              </a:ext>
            </a:extLst>
          </p:cNvPr>
          <p:cNvSpPr>
            <a:spLocks noGrp="1"/>
          </p:cNvSpPr>
          <p:nvPr/>
        </p:nvSpPr>
        <p:spPr>
          <a:xfrm>
            <a:off x="609600" y="4038600"/>
            <a:ext cx="10248900" cy="647700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B46EF01A-24AB-4FEA-A63F-98507F1D528D}"/>
              </a:ext>
            </a:extLst>
          </p:cNvPr>
          <p:cNvSpPr>
            <a:spLocks noGrp="1"/>
          </p:cNvSpPr>
          <p:nvPr/>
        </p:nvSpPr>
        <p:spPr>
          <a:xfrm>
            <a:off x="809625" y="4257675"/>
            <a:ext cx="209550" cy="20955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78AD906-F109-423A-8C21-48AFBA2F03B8}"/>
              </a:ext>
            </a:extLst>
          </p:cNvPr>
          <p:cNvSpPr>
            <a:spLocks noGrp="1"/>
          </p:cNvSpPr>
          <p:nvPr/>
        </p:nvSpPr>
        <p:spPr>
          <a:xfrm>
            <a:off x="1219200" y="4038600"/>
            <a:ext cx="16192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可重复玩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8C91EA3-6D13-47F2-8710-12B712EF4C08}"/>
              </a:ext>
            </a:extLst>
          </p:cNvPr>
          <p:cNvSpPr>
            <a:spLocks noGrp="1"/>
          </p:cNvSpPr>
          <p:nvPr/>
        </p:nvSpPr>
        <p:spPr>
          <a:xfrm>
            <a:off x="2990850" y="4038600"/>
            <a:ext cx="75247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每次触发都具有手感，但不会拖慢任务</a:t>
            </a: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0FC6499F-2E40-4F06-8D32-FCE9B81DF161}"/>
              </a:ext>
            </a:extLst>
          </p:cNvPr>
          <p:cNvSpPr>
            <a:spLocks noGrp="1"/>
          </p:cNvSpPr>
          <p:nvPr/>
        </p:nvSpPr>
        <p:spPr>
          <a:xfrm>
            <a:off x="609600" y="4857750"/>
            <a:ext cx="10248900" cy="647700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5FA3E9B9-D62E-4B42-A69D-6990ED8DDEC5}"/>
              </a:ext>
            </a:extLst>
          </p:cNvPr>
          <p:cNvSpPr>
            <a:spLocks noGrp="1"/>
          </p:cNvSpPr>
          <p:nvPr/>
        </p:nvSpPr>
        <p:spPr>
          <a:xfrm>
            <a:off x="809625" y="5076825"/>
            <a:ext cx="209550" cy="209550"/>
          </a:xfrm>
          <a:prstGeom prst="ellipse">
            <a:avLst/>
          </a:prstGeom>
          <a:solidFill>
            <a:srgbClr val="252B29"/>
          </a:solidFill>
          <a:ln w="0">
            <a:solidFill>
              <a:srgbClr val="252B29"/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0240AEC-1B37-4A76-82CC-2570B6B008AB}"/>
              </a:ext>
            </a:extLst>
          </p:cNvPr>
          <p:cNvSpPr>
            <a:spLocks noGrp="1"/>
          </p:cNvSpPr>
          <p:nvPr/>
        </p:nvSpPr>
        <p:spPr>
          <a:xfrm>
            <a:off x="1219200" y="4857750"/>
            <a:ext cx="16192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原创可生产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AAA8091-B109-4781-AB68-3F62C5C6544E}"/>
              </a:ext>
            </a:extLst>
          </p:cNvPr>
          <p:cNvSpPr>
            <a:spLocks noGrp="1"/>
          </p:cNvSpPr>
          <p:nvPr/>
        </p:nvSpPr>
        <p:spPr>
          <a:xfrm>
            <a:off x="2990850" y="4857750"/>
            <a:ext cx="75247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避免直接复制 IP，结构适合小批量制造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BE597F6-8C9B-412D-BC36-ACA349F95684}"/>
              </a:ext>
            </a:extLst>
          </p:cNvPr>
          <p:cNvSpPr>
            <a:spLocks noGrp="1"/>
          </p:cNvSpPr>
          <p:nvPr/>
        </p:nvSpPr>
        <p:spPr>
          <a:xfrm>
            <a:off x="609600" y="5848350"/>
            <a:ext cx="101917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核心判断：趣味性应该附着在功能路径上，而不是成为使用功能之前必须跨过的障碍。</a:t>
            </a:r>
          </a:p>
        </p:txBody>
      </p:sp>
    </p:spTree>
    <p:extLst>
      <p:ext uri="{BB962C8B-B14F-4D97-AF65-F5344CB8AC3E}">
        <p14:creationId xmlns:p14="http://schemas.microsoft.com/office/powerpoint/2010/main" val="205857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5FAB137F-1023-404D-A846-9F0AC31457F0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产品家族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1E682AB-43CC-467C-93F2-78DE53DD545B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14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E4B5BBF-63B9-492E-A6CE-ECDDF22151EA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8521EA-F28D-416D-AE03-912B94B7A3F0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A95020-53D2-4EBE-9022-81CC763B300B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572794-A6DB-4364-8CAB-8FA23CEEA444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70DDFDC-FC11-408A-87DA-C4EC0D4A01B0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“日常情绪机关”系列：五个功能载体，五种微小情绪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514C56F3-8060-43BB-B23A-D152C1C982C7}"/>
              </a:ext>
            </a:extLst>
          </p:cNvPr>
          <p:cNvSpPr>
            <a:spLocks noGrp="1"/>
          </p:cNvSpPr>
          <p:nvPr/>
        </p:nvSpPr>
        <p:spPr>
          <a:xfrm>
            <a:off x="609600" y="1752600"/>
            <a:ext cx="1809750" cy="316230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2E9DA00-3290-4547-AB61-85D9584179F3}"/>
              </a:ext>
            </a:extLst>
          </p:cNvPr>
          <p:cNvSpPr>
            <a:spLocks noGrp="1"/>
          </p:cNvSpPr>
          <p:nvPr/>
        </p:nvSpPr>
        <p:spPr>
          <a:xfrm>
            <a:off x="1152525" y="2019300"/>
            <a:ext cx="723900" cy="72390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45E2829-E3E5-4B84-8E95-6B59FB8D7E8C}"/>
              </a:ext>
            </a:extLst>
          </p:cNvPr>
          <p:cNvSpPr>
            <a:spLocks noGrp="1"/>
          </p:cNvSpPr>
          <p:nvPr/>
        </p:nvSpPr>
        <p:spPr>
          <a:xfrm>
            <a:off x="781050" y="1924050"/>
            <a:ext cx="4953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CF6ED9-D4E5-43FF-AD31-1E0E85A4D5F7}"/>
              </a:ext>
            </a:extLst>
          </p:cNvPr>
          <p:cNvSpPr>
            <a:spLocks noGrp="1"/>
          </p:cNvSpPr>
          <p:nvPr/>
        </p:nvSpPr>
        <p:spPr>
          <a:xfrm>
            <a:off x="781050" y="2971800"/>
            <a:ext cx="14668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像素启动器</a:t>
            </a: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87D9CFDF-92A4-4D44-9B3B-06F15F681E42}"/>
              </a:ext>
            </a:extLst>
          </p:cNvPr>
          <p:cNvSpPr>
            <a:spLocks noGrp="1"/>
          </p:cNvSpPr>
          <p:nvPr/>
        </p:nvSpPr>
        <p:spPr>
          <a:xfrm>
            <a:off x="838200" y="3486150"/>
            <a:ext cx="1352550" cy="323850"/>
          </a:xfrm>
          <a:prstGeom prst="roundRect">
            <a:avLst>
              <a:gd name="adj" fmla="val 23529"/>
            </a:avLst>
          </a:prstGeom>
          <a:solidFill>
            <a:srgbClr val="F3F2ED"/>
          </a:solidFill>
          <a:ln w="9525">
            <a:solidFill>
              <a:srgbClr val="F3F2ED"/>
            </a:solidFill>
            <a:prstDash val="solid"/>
          </a:ln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1B9D568-2595-4812-976B-CEEC02F85B58}"/>
              </a:ext>
            </a:extLst>
          </p:cNvPr>
          <p:cNvSpPr>
            <a:spLocks noGrp="1"/>
          </p:cNvSpPr>
          <p:nvPr/>
        </p:nvSpPr>
        <p:spPr>
          <a:xfrm>
            <a:off x="838200" y="3486150"/>
            <a:ext cx="13525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墙面开关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A22C466-2A7E-4D61-9749-96B7B424BC99}"/>
              </a:ext>
            </a:extLst>
          </p:cNvPr>
          <p:cNvSpPr>
            <a:spLocks noGrp="1"/>
          </p:cNvSpPr>
          <p:nvPr/>
        </p:nvSpPr>
        <p:spPr>
          <a:xfrm>
            <a:off x="781050" y="4095750"/>
            <a:ext cx="14668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掌控感</a:t>
            </a: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31CAC88F-AB83-4189-9E53-BE59D6B0B807}"/>
              </a:ext>
            </a:extLst>
          </p:cNvPr>
          <p:cNvSpPr>
            <a:spLocks noGrp="1"/>
          </p:cNvSpPr>
          <p:nvPr/>
        </p:nvSpPr>
        <p:spPr>
          <a:xfrm>
            <a:off x="2686050" y="1752600"/>
            <a:ext cx="1809750" cy="316230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4B91A950-AEFD-416C-B97C-53DDBC06CE44}"/>
              </a:ext>
            </a:extLst>
          </p:cNvPr>
          <p:cNvSpPr>
            <a:spLocks noGrp="1"/>
          </p:cNvSpPr>
          <p:nvPr/>
        </p:nvSpPr>
        <p:spPr>
          <a:xfrm>
            <a:off x="3228975" y="2019300"/>
            <a:ext cx="723900" cy="72390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C7C48D4-6CBC-4522-BB0A-0598796C6BA7}"/>
              </a:ext>
            </a:extLst>
          </p:cNvPr>
          <p:cNvSpPr>
            <a:spLocks noGrp="1"/>
          </p:cNvSpPr>
          <p:nvPr/>
        </p:nvSpPr>
        <p:spPr>
          <a:xfrm>
            <a:off x="2857500" y="1924050"/>
            <a:ext cx="4953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84F1104-A522-47D4-BE64-B07C9DBCF81F}"/>
              </a:ext>
            </a:extLst>
          </p:cNvPr>
          <p:cNvSpPr>
            <a:spLocks noGrp="1"/>
          </p:cNvSpPr>
          <p:nvPr/>
        </p:nvSpPr>
        <p:spPr>
          <a:xfrm>
            <a:off x="2857500" y="2971800"/>
            <a:ext cx="14668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幸运拉杆</a:t>
            </a: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82ED9594-052E-4A1A-965A-718C3702C83F}"/>
              </a:ext>
            </a:extLst>
          </p:cNvPr>
          <p:cNvSpPr>
            <a:spLocks noGrp="1"/>
          </p:cNvSpPr>
          <p:nvPr/>
        </p:nvSpPr>
        <p:spPr>
          <a:xfrm>
            <a:off x="2914650" y="3486150"/>
            <a:ext cx="1352550" cy="323850"/>
          </a:xfrm>
          <a:prstGeom prst="roundRect">
            <a:avLst>
              <a:gd name="adj" fmla="val 23529"/>
            </a:avLst>
          </a:prstGeom>
          <a:solidFill>
            <a:srgbClr val="F3F2ED"/>
          </a:solidFill>
          <a:ln w="9525">
            <a:solidFill>
              <a:srgbClr val="F3F2ED"/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3F7FEB9-7FBA-42AB-AC90-6B763D9BBC1B}"/>
              </a:ext>
            </a:extLst>
          </p:cNvPr>
          <p:cNvSpPr>
            <a:spLocks noGrp="1"/>
          </p:cNvSpPr>
          <p:nvPr/>
        </p:nvSpPr>
        <p:spPr>
          <a:xfrm>
            <a:off x="2914650" y="3486150"/>
            <a:ext cx="13525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灯光开关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EBCE768-A807-459A-8482-77269482DF48}"/>
              </a:ext>
            </a:extLst>
          </p:cNvPr>
          <p:cNvSpPr>
            <a:spLocks noGrp="1"/>
          </p:cNvSpPr>
          <p:nvPr/>
        </p:nvSpPr>
        <p:spPr>
          <a:xfrm>
            <a:off x="2857500" y="4095750"/>
            <a:ext cx="14668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期待感</a:t>
            </a: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A67F53A4-1CFF-4D87-BF47-2976246E9F92}"/>
              </a:ext>
            </a:extLst>
          </p:cNvPr>
          <p:cNvSpPr>
            <a:spLocks noGrp="1"/>
          </p:cNvSpPr>
          <p:nvPr/>
        </p:nvSpPr>
        <p:spPr>
          <a:xfrm>
            <a:off x="4762500" y="1752600"/>
            <a:ext cx="1809750" cy="316230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C9ED7E3-BB5A-474E-B861-697CD8E2844B}"/>
              </a:ext>
            </a:extLst>
          </p:cNvPr>
          <p:cNvSpPr>
            <a:spLocks noGrp="1"/>
          </p:cNvSpPr>
          <p:nvPr/>
        </p:nvSpPr>
        <p:spPr>
          <a:xfrm>
            <a:off x="5305425" y="2019300"/>
            <a:ext cx="723900" cy="72390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830FFF7-85E7-4CC7-8CAE-7F51B1AAD387}"/>
              </a:ext>
            </a:extLst>
          </p:cNvPr>
          <p:cNvSpPr>
            <a:spLocks noGrp="1"/>
          </p:cNvSpPr>
          <p:nvPr/>
        </p:nvSpPr>
        <p:spPr>
          <a:xfrm>
            <a:off x="4933950" y="1924050"/>
            <a:ext cx="4953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49AC50B-27FB-424E-A0A2-DC9D5AB26244}"/>
              </a:ext>
            </a:extLst>
          </p:cNvPr>
          <p:cNvSpPr>
            <a:spLocks noGrp="1"/>
          </p:cNvSpPr>
          <p:nvPr/>
        </p:nvSpPr>
        <p:spPr>
          <a:xfrm>
            <a:off x="4933950" y="2971800"/>
            <a:ext cx="14668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能量补给站</a:t>
            </a: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8A2D6B51-F087-440E-8E0A-02D431E146FE}"/>
              </a:ext>
            </a:extLst>
          </p:cNvPr>
          <p:cNvSpPr>
            <a:spLocks noGrp="1"/>
          </p:cNvSpPr>
          <p:nvPr/>
        </p:nvSpPr>
        <p:spPr>
          <a:xfrm>
            <a:off x="4991100" y="3486150"/>
            <a:ext cx="1352550" cy="323850"/>
          </a:xfrm>
          <a:prstGeom prst="roundRect">
            <a:avLst>
              <a:gd name="adj" fmla="val 23529"/>
            </a:avLst>
          </a:prstGeom>
          <a:solidFill>
            <a:srgbClr val="F3F2ED"/>
          </a:solidFill>
          <a:ln w="9525">
            <a:solidFill>
              <a:srgbClr val="F3F2ED"/>
            </a:solidFill>
            <a:prstDash val="solid"/>
          </a:ln>
        </p:spPr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9E5676A-ABB8-4980-8D6B-B2958700F229}"/>
              </a:ext>
            </a:extLst>
          </p:cNvPr>
          <p:cNvSpPr>
            <a:spLocks noGrp="1"/>
          </p:cNvSpPr>
          <p:nvPr/>
        </p:nvSpPr>
        <p:spPr>
          <a:xfrm>
            <a:off x="4991100" y="3486150"/>
            <a:ext cx="13525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插座 / 充电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62D1737-A765-4342-8626-AA3465D723F9}"/>
              </a:ext>
            </a:extLst>
          </p:cNvPr>
          <p:cNvSpPr>
            <a:spLocks noGrp="1"/>
          </p:cNvSpPr>
          <p:nvPr/>
        </p:nvSpPr>
        <p:spPr>
          <a:xfrm>
            <a:off x="4933950" y="4095750"/>
            <a:ext cx="14668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满足感</a:t>
            </a:r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2FF9F951-2B79-4CD6-9CEB-46AE194A77B0}"/>
              </a:ext>
            </a:extLst>
          </p:cNvPr>
          <p:cNvSpPr>
            <a:spLocks noGrp="1"/>
          </p:cNvSpPr>
          <p:nvPr/>
        </p:nvSpPr>
        <p:spPr>
          <a:xfrm>
            <a:off x="6838950" y="1752600"/>
            <a:ext cx="1809750" cy="316230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5DDB0E93-1A42-4110-81E7-65489C8318B1}"/>
              </a:ext>
            </a:extLst>
          </p:cNvPr>
          <p:cNvSpPr>
            <a:spLocks noGrp="1"/>
          </p:cNvSpPr>
          <p:nvPr/>
        </p:nvSpPr>
        <p:spPr>
          <a:xfrm>
            <a:off x="7381875" y="2019300"/>
            <a:ext cx="723900" cy="72390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BCCC288-DCBE-46CE-ABEA-F119F5B73112}"/>
              </a:ext>
            </a:extLst>
          </p:cNvPr>
          <p:cNvSpPr>
            <a:spLocks noGrp="1"/>
          </p:cNvSpPr>
          <p:nvPr/>
        </p:nvSpPr>
        <p:spPr>
          <a:xfrm>
            <a:off x="7010400" y="1924050"/>
            <a:ext cx="4953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EC476E0-55F4-4051-9A52-8F4035A6586E}"/>
              </a:ext>
            </a:extLst>
          </p:cNvPr>
          <p:cNvSpPr>
            <a:spLocks noGrp="1"/>
          </p:cNvSpPr>
          <p:nvPr/>
        </p:nvSpPr>
        <p:spPr>
          <a:xfrm>
            <a:off x="7010400" y="2971800"/>
            <a:ext cx="14668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任务门把手</a:t>
            </a: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31D349A8-EDE2-4865-9891-A552EF8A4EE0}"/>
              </a:ext>
            </a:extLst>
          </p:cNvPr>
          <p:cNvSpPr>
            <a:spLocks noGrp="1"/>
          </p:cNvSpPr>
          <p:nvPr/>
        </p:nvSpPr>
        <p:spPr>
          <a:xfrm>
            <a:off x="7067550" y="3486150"/>
            <a:ext cx="1352550" cy="323850"/>
          </a:xfrm>
          <a:prstGeom prst="roundRect">
            <a:avLst>
              <a:gd name="adj" fmla="val 23529"/>
            </a:avLst>
          </a:prstGeom>
          <a:solidFill>
            <a:srgbClr val="F3F2ED"/>
          </a:solidFill>
          <a:ln w="9525">
            <a:solidFill>
              <a:srgbClr val="F3F2ED"/>
            </a:solidFill>
            <a:prstDash val="solid"/>
          </a:ln>
        </p:spPr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96DCC7D-E886-45C0-B3F7-15331710925A}"/>
              </a:ext>
            </a:extLst>
          </p:cNvPr>
          <p:cNvSpPr>
            <a:spLocks noGrp="1"/>
          </p:cNvSpPr>
          <p:nvPr/>
        </p:nvSpPr>
        <p:spPr>
          <a:xfrm>
            <a:off x="7067550" y="3486150"/>
            <a:ext cx="13525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门锁把手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0F2FEB0-E278-4745-9DDB-8D471A62A6FA}"/>
              </a:ext>
            </a:extLst>
          </p:cNvPr>
          <p:cNvSpPr>
            <a:spLocks noGrp="1"/>
          </p:cNvSpPr>
          <p:nvPr/>
        </p:nvSpPr>
        <p:spPr>
          <a:xfrm>
            <a:off x="7010400" y="4095750"/>
            <a:ext cx="14668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出发感</a:t>
            </a:r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0563FEDF-2134-430C-A79E-1FF8D09ECAA4}"/>
              </a:ext>
            </a:extLst>
          </p:cNvPr>
          <p:cNvSpPr>
            <a:spLocks noGrp="1"/>
          </p:cNvSpPr>
          <p:nvPr/>
        </p:nvSpPr>
        <p:spPr>
          <a:xfrm>
            <a:off x="8915400" y="1752600"/>
            <a:ext cx="1809750" cy="316230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DF9FD77-1838-4B54-BBC7-5E69F6610AE7}"/>
              </a:ext>
            </a:extLst>
          </p:cNvPr>
          <p:cNvSpPr>
            <a:spLocks noGrp="1"/>
          </p:cNvSpPr>
          <p:nvPr/>
        </p:nvSpPr>
        <p:spPr>
          <a:xfrm>
            <a:off x="9458325" y="2019300"/>
            <a:ext cx="723900" cy="723900"/>
          </a:xfrm>
          <a:prstGeom prst="ellipse">
            <a:avLst/>
          </a:prstGeom>
          <a:solidFill>
            <a:srgbClr val="252B29"/>
          </a:solidFill>
          <a:ln w="0">
            <a:solidFill>
              <a:srgbClr val="252B29"/>
            </a:solidFill>
            <a:prstDash val="solid"/>
          </a:ln>
        </p:spPr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6096503-D107-4513-89E3-1FF0D521A27B}"/>
              </a:ext>
            </a:extLst>
          </p:cNvPr>
          <p:cNvSpPr>
            <a:spLocks noGrp="1"/>
          </p:cNvSpPr>
          <p:nvPr/>
        </p:nvSpPr>
        <p:spPr>
          <a:xfrm>
            <a:off x="9086850" y="1924050"/>
            <a:ext cx="4953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96232FF-CB93-4206-B2EB-FDD4170902A0}"/>
              </a:ext>
            </a:extLst>
          </p:cNvPr>
          <p:cNvSpPr>
            <a:spLocks noGrp="1"/>
          </p:cNvSpPr>
          <p:nvPr/>
        </p:nvSpPr>
        <p:spPr>
          <a:xfrm>
            <a:off x="9086850" y="2971800"/>
            <a:ext cx="14668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保存点</a:t>
            </a:r>
          </a:p>
        </p:txBody>
      </p: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E863F976-8F63-4C4B-BA8C-DEE7C2DA1904}"/>
              </a:ext>
            </a:extLst>
          </p:cNvPr>
          <p:cNvSpPr>
            <a:spLocks noGrp="1"/>
          </p:cNvSpPr>
          <p:nvPr/>
        </p:nvSpPr>
        <p:spPr>
          <a:xfrm>
            <a:off x="9144000" y="3486150"/>
            <a:ext cx="1352550" cy="323850"/>
          </a:xfrm>
          <a:prstGeom prst="roundRect">
            <a:avLst>
              <a:gd name="adj" fmla="val 23529"/>
            </a:avLst>
          </a:prstGeom>
          <a:solidFill>
            <a:srgbClr val="F3F2ED"/>
          </a:solidFill>
          <a:ln w="9525">
            <a:solidFill>
              <a:srgbClr val="F3F2ED"/>
            </a:solidFill>
            <a:prstDash val="solid"/>
          </a:ln>
        </p:spPr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522F44C-8008-4678-9E5B-118148CD6796}"/>
              </a:ext>
            </a:extLst>
          </p:cNvPr>
          <p:cNvSpPr>
            <a:spLocks noGrp="1"/>
          </p:cNvSpPr>
          <p:nvPr/>
        </p:nvSpPr>
        <p:spPr>
          <a:xfrm>
            <a:off x="9144000" y="3486150"/>
            <a:ext cx="13525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钥匙挂钩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3CAC420-A2F4-4641-B93A-08CED8BC2348}"/>
              </a:ext>
            </a:extLst>
          </p:cNvPr>
          <p:cNvSpPr>
            <a:spLocks noGrp="1"/>
          </p:cNvSpPr>
          <p:nvPr/>
        </p:nvSpPr>
        <p:spPr>
          <a:xfrm>
            <a:off x="9086850" y="4095750"/>
            <a:ext cx="14668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归属感</a:t>
            </a: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99F73085-F49D-425F-ACCB-7FB5D8B135AA}"/>
              </a:ext>
            </a:extLst>
          </p:cNvPr>
          <p:cNvSpPr>
            <a:spLocks noGrp="1"/>
          </p:cNvSpPr>
          <p:nvPr/>
        </p:nvSpPr>
        <p:spPr>
          <a:xfrm>
            <a:off x="609600" y="5391150"/>
            <a:ext cx="10382250" cy="590550"/>
          </a:xfrm>
          <a:prstGeom prst="roundRect">
            <a:avLst>
              <a:gd name="adj" fmla="val 12903"/>
            </a:avLst>
          </a:prstGeom>
          <a:solidFill>
            <a:srgbClr val="FFF6D6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E5ECD81-6FC6-416E-973C-FC8ACB7136DE}"/>
              </a:ext>
            </a:extLst>
          </p:cNvPr>
          <p:cNvSpPr>
            <a:spLocks noGrp="1"/>
          </p:cNvSpPr>
          <p:nvPr/>
        </p:nvSpPr>
        <p:spPr>
          <a:xfrm>
            <a:off x="838200" y="5486400"/>
            <a:ext cx="990600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425" b="1">
                <a:solidFill>
                  <a:srgbClr val="785D0D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785D0D"/>
                </a:solidFill>
                <a:latin typeface="Microsoft YaHei"/>
                <a:ea typeface="Microsoft YaHei"/>
                <a:cs typeface="Microsoft YaHei"/>
              </a:rPr>
              <a:t>每件产品都能独立销售，也能组合成同一空间中的“情绪机关收藏系统”。</a:t>
            </a:r>
          </a:p>
        </p:txBody>
      </p:sp>
    </p:spTree>
    <p:extLst>
      <p:ext uri="{BB962C8B-B14F-4D97-AF65-F5344CB8AC3E}">
        <p14:creationId xmlns:p14="http://schemas.microsoft.com/office/powerpoint/2010/main" val="175600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8DE7A7C8-27ED-421F-A827-38DE7634AA34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方案 01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4F0C38C-C3F1-42B4-BB55-5294388068EB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15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592B4C8-1907-4E3C-A1E8-63906D40EA5E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0EE3516-C0F7-45C2-B57E-CA8E438224B8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60BF49D-DA84-45A8-8EB8-8AB54085EC9C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C541FE6-8625-47DF-AC3F-159C3B9C1420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FC431F9-D384-4950-8B8C-E593E591DA2C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像素启动器｜把普通墙面开关变成可拉动的像素机关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4394495F-08EF-4908-BB18-C868517866D0}"/>
              </a:ext>
            </a:extLst>
          </p:cNvPr>
          <p:cNvSpPr>
            <a:spLocks noGrp="1"/>
          </p:cNvSpPr>
          <p:nvPr/>
        </p:nvSpPr>
        <p:spPr>
          <a:xfrm>
            <a:off x="762000" y="1809750"/>
            <a:ext cx="4191000" cy="3619500"/>
          </a:xfrm>
          <a:prstGeom prst="roundRect">
            <a:avLst>
              <a:gd name="adj" fmla="val 2105"/>
            </a:avLst>
          </a:prstGeom>
          <a:solidFill>
            <a:srgbClr val="252B29"/>
          </a:solidFill>
          <a:ln w="9525">
            <a:solidFill>
              <a:srgbClr val="252B29"/>
            </a:solidFill>
            <a:prstDash val="solid"/>
          </a:ln>
        </p:spPr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E46DA743-E2EF-4339-9FB3-5CC005B3BCD8}"/>
              </a:ext>
            </a:extLst>
          </p:cNvPr>
          <p:cNvSpPr>
            <a:spLocks noGrp="1"/>
          </p:cNvSpPr>
          <p:nvPr/>
        </p:nvSpPr>
        <p:spPr>
          <a:xfrm>
            <a:off x="1866900" y="3943350"/>
            <a:ext cx="1981200" cy="685800"/>
          </a:xfrm>
          <a:prstGeom prst="roundRect">
            <a:avLst>
              <a:gd name="adj" fmla="val 11111"/>
            </a:avLst>
          </a:prstGeom>
          <a:solidFill>
            <a:srgbClr val="3B4340"/>
          </a:solidFill>
          <a:ln w="9525">
            <a:solidFill>
              <a:srgbClr val="3B4340"/>
            </a:solidFill>
            <a:prstDash val="solid"/>
          </a:ln>
        </p:spPr>
      </p:sp>
      <p:sp>
        <p:nvSpPr>
          <p:cNvPr id="10" name="直线连接符 9">
            <a:extLst>
              <a:ext uri="{FF2B5EF4-FFF2-40B4-BE49-F238E27FC236}">
                <a16:creationId xmlns:a16="http://schemas.microsoft.com/office/drawing/2014/main" id="{639E1B15-8882-46D4-956E-7527FEB808EE}"/>
              </a:ext>
            </a:extLst>
          </p:cNvPr>
          <p:cNvSpPr>
            <a:spLocks noGrp="1"/>
          </p:cNvSpPr>
          <p:nvPr/>
        </p:nvSpPr>
        <p:spPr>
          <a:xfrm>
            <a:off x="2857500" y="4019550"/>
            <a:ext cx="762000" cy="0"/>
          </a:xfrm>
          <a:prstGeom prst="line">
            <a:avLst/>
          </a:prstGeom>
          <a:noFill/>
          <a:ln w="228600">
            <a:solidFill>
              <a:srgbClr val="D9DDD9"/>
            </a:solidFill>
            <a:prstDash val="solid"/>
          </a:ln>
        </p:spPr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6A23BBC-FDA2-4973-AE22-D53904575897}"/>
              </a:ext>
            </a:extLst>
          </p:cNvPr>
          <p:cNvSpPr>
            <a:spLocks noGrp="1"/>
          </p:cNvSpPr>
          <p:nvPr/>
        </p:nvSpPr>
        <p:spPr>
          <a:xfrm>
            <a:off x="3314700" y="2305050"/>
            <a:ext cx="762000" cy="76200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2E888F-5CDE-47D7-9CC6-90FC5842150A}"/>
              </a:ext>
            </a:extLst>
          </p:cNvPr>
          <p:cNvSpPr>
            <a:spLocks noGrp="1"/>
          </p:cNvSpPr>
          <p:nvPr/>
        </p:nvSpPr>
        <p:spPr>
          <a:xfrm>
            <a:off x="1104900" y="2152650"/>
            <a:ext cx="419100" cy="4191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EBA1993-4047-4BDD-88A1-0EECA5618328}"/>
              </a:ext>
            </a:extLst>
          </p:cNvPr>
          <p:cNvSpPr>
            <a:spLocks noGrp="1"/>
          </p:cNvSpPr>
          <p:nvPr/>
        </p:nvSpPr>
        <p:spPr>
          <a:xfrm>
            <a:off x="1562100" y="2152650"/>
            <a:ext cx="419100" cy="4191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6CD126A1-81D4-4C3C-9A5F-22B265DAEB7B}"/>
              </a:ext>
            </a:extLst>
          </p:cNvPr>
          <p:cNvSpPr>
            <a:spLocks noGrp="1"/>
          </p:cNvSpPr>
          <p:nvPr/>
        </p:nvSpPr>
        <p:spPr>
          <a:xfrm>
            <a:off x="5753100" y="17145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FBD36CB-52FD-46A6-A847-862BE6B23C84}"/>
              </a:ext>
            </a:extLst>
          </p:cNvPr>
          <p:cNvSpPr>
            <a:spLocks noGrp="1"/>
          </p:cNvSpPr>
          <p:nvPr/>
        </p:nvSpPr>
        <p:spPr>
          <a:xfrm>
            <a:off x="5943600" y="18097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功能载体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8A1BF17-319A-44DD-A4C7-33FB57406744}"/>
              </a:ext>
            </a:extLst>
          </p:cNvPr>
          <p:cNvSpPr>
            <a:spLocks noGrp="1"/>
          </p:cNvSpPr>
          <p:nvPr/>
        </p:nvSpPr>
        <p:spPr>
          <a:xfrm>
            <a:off x="7086600" y="17907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低压智能灯光开关</a:t>
            </a: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DAC2F607-FA91-464E-B3C1-E3E66E0EFAA9}"/>
              </a:ext>
            </a:extLst>
          </p:cNvPr>
          <p:cNvSpPr>
            <a:spLocks noGrp="1"/>
          </p:cNvSpPr>
          <p:nvPr/>
        </p:nvSpPr>
        <p:spPr>
          <a:xfrm>
            <a:off x="5753100" y="25527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D8B9635-088D-42BD-B3F1-969256100B14}"/>
              </a:ext>
            </a:extLst>
          </p:cNvPr>
          <p:cNvSpPr>
            <a:spLocks noGrp="1"/>
          </p:cNvSpPr>
          <p:nvPr/>
        </p:nvSpPr>
        <p:spPr>
          <a:xfrm>
            <a:off x="5943600" y="26479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动作设计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02B4439-4A48-4212-837E-7130EC99FE7D}"/>
              </a:ext>
            </a:extLst>
          </p:cNvPr>
          <p:cNvSpPr>
            <a:spLocks noGrp="1"/>
          </p:cNvSpPr>
          <p:nvPr/>
        </p:nvSpPr>
        <p:spPr>
          <a:xfrm>
            <a:off x="7086600" y="26289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拉杆上推开启，下压关闭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C4A6C60D-0C7B-45C2-AE1E-31529EE6203E}"/>
              </a:ext>
            </a:extLst>
          </p:cNvPr>
          <p:cNvSpPr>
            <a:spLocks noGrp="1"/>
          </p:cNvSpPr>
          <p:nvPr/>
        </p:nvSpPr>
        <p:spPr>
          <a:xfrm>
            <a:off x="5753100" y="33909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2242B81-0D66-4C7C-9F92-F7A1B02F94A8}"/>
              </a:ext>
            </a:extLst>
          </p:cNvPr>
          <p:cNvSpPr>
            <a:spLocks noGrp="1"/>
          </p:cNvSpPr>
          <p:nvPr/>
        </p:nvSpPr>
        <p:spPr>
          <a:xfrm>
            <a:off x="5943600" y="34861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情绪语义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FB50553-7CD7-4766-95DF-B9683D38DF68}"/>
              </a:ext>
            </a:extLst>
          </p:cNvPr>
          <p:cNvSpPr>
            <a:spLocks noGrp="1"/>
          </p:cNvSpPr>
          <p:nvPr/>
        </p:nvSpPr>
        <p:spPr>
          <a:xfrm>
            <a:off x="7086600" y="34671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像素世界中的搭建与掌控</a:t>
            </a: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8F4D7820-1DD6-4D0E-9C55-23B128E82B08}"/>
              </a:ext>
            </a:extLst>
          </p:cNvPr>
          <p:cNvSpPr>
            <a:spLocks noGrp="1"/>
          </p:cNvSpPr>
          <p:nvPr/>
        </p:nvSpPr>
        <p:spPr>
          <a:xfrm>
            <a:off x="5753100" y="42291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C82B21F-88C8-460E-B43B-C73B58123755}"/>
              </a:ext>
            </a:extLst>
          </p:cNvPr>
          <p:cNvSpPr>
            <a:spLocks noGrp="1"/>
          </p:cNvSpPr>
          <p:nvPr/>
        </p:nvSpPr>
        <p:spPr>
          <a:xfrm>
            <a:off x="5943600" y="43243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反馈设计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E9A5DEB-07AD-4644-8FE2-027AA2D44B00}"/>
              </a:ext>
            </a:extLst>
          </p:cNvPr>
          <p:cNvSpPr>
            <a:spLocks noGrp="1"/>
          </p:cNvSpPr>
          <p:nvPr/>
        </p:nvSpPr>
        <p:spPr>
          <a:xfrm>
            <a:off x="7086600" y="43053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明确阻尼、短行程回弹、状态色块亮起</a:t>
            </a: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B3E782A2-5B2C-461E-B93C-C8B074D30B72}"/>
              </a:ext>
            </a:extLst>
          </p:cNvPr>
          <p:cNvSpPr>
            <a:spLocks noGrp="1"/>
          </p:cNvSpPr>
          <p:nvPr/>
        </p:nvSpPr>
        <p:spPr>
          <a:xfrm>
            <a:off x="5753100" y="50673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E8F8F4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667E9B8-663E-406D-93B1-211CD7FF61D5}"/>
              </a:ext>
            </a:extLst>
          </p:cNvPr>
          <p:cNvSpPr>
            <a:spLocks noGrp="1"/>
          </p:cNvSpPr>
          <p:nvPr/>
        </p:nvSpPr>
        <p:spPr>
          <a:xfrm>
            <a:off x="5943600" y="51625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设计价值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35D41C5-1F25-444F-82B9-23300AD41929}"/>
              </a:ext>
            </a:extLst>
          </p:cNvPr>
          <p:cNvSpPr>
            <a:spLocks noGrp="1"/>
          </p:cNvSpPr>
          <p:nvPr/>
        </p:nvSpPr>
        <p:spPr>
          <a:xfrm>
            <a:off x="7086600" y="51435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开灯从无意识动作变成一次小型启动仪式</a:t>
            </a:r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D33A2503-E149-4B3A-B7B5-B432F67C1491}"/>
              </a:ext>
            </a:extLst>
          </p:cNvPr>
          <p:cNvSpPr>
            <a:spLocks noGrp="1"/>
          </p:cNvSpPr>
          <p:nvPr/>
        </p:nvSpPr>
        <p:spPr>
          <a:xfrm>
            <a:off x="6076950" y="5962650"/>
            <a:ext cx="4400550" cy="323850"/>
          </a:xfrm>
          <a:prstGeom prst="roundRect">
            <a:avLst>
              <a:gd name="adj" fmla="val 23529"/>
            </a:avLst>
          </a:prstGeom>
          <a:solidFill>
            <a:srgbClr val="252B29"/>
          </a:solidFill>
          <a:ln w="9525">
            <a:solidFill>
              <a:srgbClr val="252B29"/>
            </a:solidFill>
            <a:prstDash val="solid"/>
          </a:ln>
        </p:spPr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A07CC9B-67BE-43D5-B40F-FD27CB167A7E}"/>
              </a:ext>
            </a:extLst>
          </p:cNvPr>
          <p:cNvSpPr>
            <a:spLocks noGrp="1"/>
          </p:cNvSpPr>
          <p:nvPr/>
        </p:nvSpPr>
        <p:spPr>
          <a:xfrm>
            <a:off x="6076950" y="5962650"/>
            <a:ext cx="44005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原创策略：保留“方块 + 拉杆”的语义，不复制具体游戏材质和比例</a:t>
            </a:r>
          </a:p>
        </p:txBody>
      </p:sp>
    </p:spTree>
    <p:extLst>
      <p:ext uri="{BB962C8B-B14F-4D97-AF65-F5344CB8AC3E}">
        <p14:creationId xmlns:p14="http://schemas.microsoft.com/office/powerpoint/2010/main" val="1593440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A3EC7DDD-F335-4CBC-91AF-98EA76E25BA3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方案 02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8602618-6028-411B-8C54-65BEE14FDE96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16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F96A9A5-B5E0-4063-8291-8B2BF34E3584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DF24F38-99ED-4836-BD18-344844CAEB16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2AEC21D-6AEF-408B-89D5-87D2AA46B211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715167-5189-4DA5-AF34-8D9CF5F7E506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710A1E2-25E7-47CF-8C33-A6DF90659394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幸运拉杆｜借用老虎机的期待动作，为开灯增加一次悬念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DDD0317-2891-4C3C-8684-608C626F2DFF}"/>
              </a:ext>
            </a:extLst>
          </p:cNvPr>
          <p:cNvSpPr>
            <a:spLocks noGrp="1"/>
          </p:cNvSpPr>
          <p:nvPr/>
        </p:nvSpPr>
        <p:spPr>
          <a:xfrm>
            <a:off x="704850" y="1714500"/>
            <a:ext cx="4686300" cy="3810000"/>
          </a:xfrm>
          <a:prstGeom prst="roundRect">
            <a:avLst>
              <a:gd name="adj" fmla="val 2000"/>
            </a:avLst>
          </a:prstGeom>
          <a:solidFill>
            <a:srgbClr val="252B29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ABF6B404-D207-4D0C-9138-1CC6FD42B2B2}"/>
              </a:ext>
            </a:extLst>
          </p:cNvPr>
          <p:cNvSpPr>
            <a:spLocks noGrp="1"/>
          </p:cNvSpPr>
          <p:nvPr/>
        </p:nvSpPr>
        <p:spPr>
          <a:xfrm>
            <a:off x="1371600" y="2171700"/>
            <a:ext cx="2590800" cy="2152650"/>
          </a:xfrm>
          <a:prstGeom prst="roundRect">
            <a:avLst>
              <a:gd name="adj" fmla="val 3540"/>
            </a:avLst>
          </a:prstGeom>
          <a:solidFill>
            <a:srgbClr val="3A4240"/>
          </a:solidFill>
          <a:ln w="9525">
            <a:solidFill>
              <a:srgbClr val="3A4240"/>
            </a:solidFill>
            <a:prstDash val="solid"/>
          </a:ln>
        </p:spPr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7F49066B-9C37-4B12-9E19-54A24564C3CA}"/>
              </a:ext>
            </a:extLst>
          </p:cNvPr>
          <p:cNvSpPr>
            <a:spLocks noGrp="1"/>
          </p:cNvSpPr>
          <p:nvPr/>
        </p:nvSpPr>
        <p:spPr>
          <a:xfrm>
            <a:off x="1657350" y="2628900"/>
            <a:ext cx="533400" cy="723900"/>
          </a:xfrm>
          <a:prstGeom prst="roundRect">
            <a:avLst>
              <a:gd name="adj" fmla="val 14286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C426E2B-B25C-41FB-83E0-A59E0CAC8E2C}"/>
              </a:ext>
            </a:extLst>
          </p:cNvPr>
          <p:cNvSpPr>
            <a:spLocks noGrp="1"/>
          </p:cNvSpPr>
          <p:nvPr/>
        </p:nvSpPr>
        <p:spPr>
          <a:xfrm>
            <a:off x="1800225" y="2867025"/>
            <a:ext cx="247650" cy="24765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E388AACA-46EA-4E77-8F2D-A5A3E5E82814}"/>
              </a:ext>
            </a:extLst>
          </p:cNvPr>
          <p:cNvSpPr>
            <a:spLocks noGrp="1"/>
          </p:cNvSpPr>
          <p:nvPr/>
        </p:nvSpPr>
        <p:spPr>
          <a:xfrm>
            <a:off x="2381250" y="2628900"/>
            <a:ext cx="533400" cy="723900"/>
          </a:xfrm>
          <a:prstGeom prst="roundRect">
            <a:avLst>
              <a:gd name="adj" fmla="val 14286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0E3F080-AF78-4740-A145-683E5E30F46A}"/>
              </a:ext>
            </a:extLst>
          </p:cNvPr>
          <p:cNvSpPr>
            <a:spLocks noGrp="1"/>
          </p:cNvSpPr>
          <p:nvPr/>
        </p:nvSpPr>
        <p:spPr>
          <a:xfrm>
            <a:off x="2524125" y="2867025"/>
            <a:ext cx="247650" cy="24765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2B2C9F87-572D-4DDA-898E-E9EE577C03CC}"/>
              </a:ext>
            </a:extLst>
          </p:cNvPr>
          <p:cNvSpPr>
            <a:spLocks noGrp="1"/>
          </p:cNvSpPr>
          <p:nvPr/>
        </p:nvSpPr>
        <p:spPr>
          <a:xfrm>
            <a:off x="3105150" y="2628900"/>
            <a:ext cx="533400" cy="723900"/>
          </a:xfrm>
          <a:prstGeom prst="roundRect">
            <a:avLst>
              <a:gd name="adj" fmla="val 14286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7108B5B-00E2-4EA6-8648-12C0A48A6FF5}"/>
              </a:ext>
            </a:extLst>
          </p:cNvPr>
          <p:cNvSpPr>
            <a:spLocks noGrp="1"/>
          </p:cNvSpPr>
          <p:nvPr/>
        </p:nvSpPr>
        <p:spPr>
          <a:xfrm>
            <a:off x="3248025" y="2867025"/>
            <a:ext cx="247650" cy="24765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16" name="直线连接符 15">
            <a:extLst>
              <a:ext uri="{FF2B5EF4-FFF2-40B4-BE49-F238E27FC236}">
                <a16:creationId xmlns:a16="http://schemas.microsoft.com/office/drawing/2014/main" id="{664DB88B-D28F-4C78-86C2-117EE04A3B14}"/>
              </a:ext>
            </a:extLst>
          </p:cNvPr>
          <p:cNvSpPr>
            <a:spLocks noGrp="1"/>
          </p:cNvSpPr>
          <p:nvPr/>
        </p:nvSpPr>
        <p:spPr>
          <a:xfrm>
            <a:off x="4133850" y="2781300"/>
            <a:ext cx="552450" cy="0"/>
          </a:xfrm>
          <a:prstGeom prst="line">
            <a:avLst/>
          </a:prstGeom>
          <a:noFill/>
          <a:ln w="133350">
            <a:solidFill>
              <a:srgbClr val="D9DDD9"/>
            </a:solidFill>
            <a:prstDash val="solid"/>
          </a:ln>
        </p:spPr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1D8A86F-3464-4348-AB53-DCF4DC5431A9}"/>
              </a:ext>
            </a:extLst>
          </p:cNvPr>
          <p:cNvSpPr>
            <a:spLocks noGrp="1"/>
          </p:cNvSpPr>
          <p:nvPr/>
        </p:nvSpPr>
        <p:spPr>
          <a:xfrm>
            <a:off x="4514850" y="1790700"/>
            <a:ext cx="495300" cy="49530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00B9EB7-9D35-4DBC-A34A-0D9A15DC793E}"/>
              </a:ext>
            </a:extLst>
          </p:cNvPr>
          <p:cNvSpPr>
            <a:spLocks noGrp="1"/>
          </p:cNvSpPr>
          <p:nvPr/>
        </p:nvSpPr>
        <p:spPr>
          <a:xfrm>
            <a:off x="1676400" y="3714750"/>
            <a:ext cx="1981200" cy="17145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D8B61CB1-B87B-466F-BFAD-CABB792449A7}"/>
              </a:ext>
            </a:extLst>
          </p:cNvPr>
          <p:cNvSpPr>
            <a:spLocks noGrp="1"/>
          </p:cNvSpPr>
          <p:nvPr/>
        </p:nvSpPr>
        <p:spPr>
          <a:xfrm>
            <a:off x="5753100" y="17145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F805952-25A0-4BA2-BF8A-012A4FD6FBC4}"/>
              </a:ext>
            </a:extLst>
          </p:cNvPr>
          <p:cNvSpPr>
            <a:spLocks noGrp="1"/>
          </p:cNvSpPr>
          <p:nvPr/>
        </p:nvSpPr>
        <p:spPr>
          <a:xfrm>
            <a:off x="5943600" y="18097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功能载体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8F344BA-7EA0-467B-9B4B-942E2CFB3B57}"/>
              </a:ext>
            </a:extLst>
          </p:cNvPr>
          <p:cNvSpPr>
            <a:spLocks noGrp="1"/>
          </p:cNvSpPr>
          <p:nvPr/>
        </p:nvSpPr>
        <p:spPr>
          <a:xfrm>
            <a:off x="7086600" y="17907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落地灯或氛围灯的低压开关</a:t>
            </a: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4844F68D-69F0-4DDF-91B8-D5B03DD69FE6}"/>
              </a:ext>
            </a:extLst>
          </p:cNvPr>
          <p:cNvSpPr>
            <a:spLocks noGrp="1"/>
          </p:cNvSpPr>
          <p:nvPr/>
        </p:nvSpPr>
        <p:spPr>
          <a:xfrm>
            <a:off x="5753100" y="25527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BE389B3-42A4-4805-9FE2-838B8089DCEF}"/>
              </a:ext>
            </a:extLst>
          </p:cNvPr>
          <p:cNvSpPr>
            <a:spLocks noGrp="1"/>
          </p:cNvSpPr>
          <p:nvPr/>
        </p:nvSpPr>
        <p:spPr>
          <a:xfrm>
            <a:off x="5943600" y="26479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动作设计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E173EF0-D440-4A72-B06C-761A2F62180E}"/>
              </a:ext>
            </a:extLst>
          </p:cNvPr>
          <p:cNvSpPr>
            <a:spLocks noGrp="1"/>
          </p:cNvSpPr>
          <p:nvPr/>
        </p:nvSpPr>
        <p:spPr>
          <a:xfrm>
            <a:off x="7086600" y="26289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向下拉动后自动回弹，灯光逐级亮起</a:t>
            </a:r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562F60BC-4C07-4ECB-9F84-AB312A97102A}"/>
              </a:ext>
            </a:extLst>
          </p:cNvPr>
          <p:cNvSpPr>
            <a:spLocks noGrp="1"/>
          </p:cNvSpPr>
          <p:nvPr/>
        </p:nvSpPr>
        <p:spPr>
          <a:xfrm>
            <a:off x="5753100" y="33909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0678DBE-DF9B-4929-8A5D-F60EFF725A77}"/>
              </a:ext>
            </a:extLst>
          </p:cNvPr>
          <p:cNvSpPr>
            <a:spLocks noGrp="1"/>
          </p:cNvSpPr>
          <p:nvPr/>
        </p:nvSpPr>
        <p:spPr>
          <a:xfrm>
            <a:off x="5943600" y="34861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情绪语义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E619617-467A-4B1B-B96F-D91B0F1D0A6F}"/>
              </a:ext>
            </a:extLst>
          </p:cNvPr>
          <p:cNvSpPr>
            <a:spLocks noGrp="1"/>
          </p:cNvSpPr>
          <p:nvPr/>
        </p:nvSpPr>
        <p:spPr>
          <a:xfrm>
            <a:off x="7086600" y="34671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拉动前的期待、触发后的即时奖励</a:t>
            </a:r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2EF6DD74-B4E3-4F60-A4E8-19F94F8C9548}"/>
              </a:ext>
            </a:extLst>
          </p:cNvPr>
          <p:cNvSpPr>
            <a:spLocks noGrp="1"/>
          </p:cNvSpPr>
          <p:nvPr/>
        </p:nvSpPr>
        <p:spPr>
          <a:xfrm>
            <a:off x="5753100" y="42291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2B0E97F-B870-4289-92AE-291BF68A9FD7}"/>
              </a:ext>
            </a:extLst>
          </p:cNvPr>
          <p:cNvSpPr>
            <a:spLocks noGrp="1"/>
          </p:cNvSpPr>
          <p:nvPr/>
        </p:nvSpPr>
        <p:spPr>
          <a:xfrm>
            <a:off x="5943600" y="43243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反馈设计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0BC42C6-E8DE-42A7-B22F-4B3544EC84EA}"/>
              </a:ext>
            </a:extLst>
          </p:cNvPr>
          <p:cNvSpPr>
            <a:spLocks noGrp="1"/>
          </p:cNvSpPr>
          <p:nvPr/>
        </p:nvSpPr>
        <p:spPr>
          <a:xfrm>
            <a:off x="7086600" y="43053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机械咔哒、短暂滚动光效、最终稳定照明</a:t>
            </a: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88074C1A-6832-4DE1-A510-460ADC3A231F}"/>
              </a:ext>
            </a:extLst>
          </p:cNvPr>
          <p:cNvSpPr>
            <a:spLocks noGrp="1"/>
          </p:cNvSpPr>
          <p:nvPr/>
        </p:nvSpPr>
        <p:spPr>
          <a:xfrm>
            <a:off x="5753100" y="50673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6D6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B50D171-A267-494A-B65B-551C1335EB37}"/>
              </a:ext>
            </a:extLst>
          </p:cNvPr>
          <p:cNvSpPr>
            <a:spLocks noGrp="1"/>
          </p:cNvSpPr>
          <p:nvPr/>
        </p:nvSpPr>
        <p:spPr>
          <a:xfrm>
            <a:off x="5943600" y="51625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设计价值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1D0C3BB-1A1C-489B-AF41-AC3BEDC8B186}"/>
              </a:ext>
            </a:extLst>
          </p:cNvPr>
          <p:cNvSpPr>
            <a:spLocks noGrp="1"/>
          </p:cNvSpPr>
          <p:nvPr/>
        </p:nvSpPr>
        <p:spPr>
          <a:xfrm>
            <a:off x="7086600" y="51435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让重复开灯拥有可预期但仍然有趣的反馈</a:t>
            </a:r>
          </a:p>
        </p:txBody>
      </p:sp>
      <p:sp>
        <p:nvSpPr>
          <p:cNvPr id="34" name="圆角矩形 33">
            <a:extLst>
              <a:ext uri="{FF2B5EF4-FFF2-40B4-BE49-F238E27FC236}">
                <a16:creationId xmlns:a16="http://schemas.microsoft.com/office/drawing/2014/main" id="{3D379272-20B9-402D-BB10-6A04254D1C52}"/>
              </a:ext>
            </a:extLst>
          </p:cNvPr>
          <p:cNvSpPr>
            <a:spLocks noGrp="1"/>
          </p:cNvSpPr>
          <p:nvPr/>
        </p:nvSpPr>
        <p:spPr>
          <a:xfrm>
            <a:off x="6191250" y="5962650"/>
            <a:ext cx="4171950" cy="323850"/>
          </a:xfrm>
          <a:prstGeom prst="roundRect">
            <a:avLst>
              <a:gd name="adj" fmla="val 23529"/>
            </a:avLst>
          </a:prstGeom>
          <a:solidFill>
            <a:srgbClr val="252B29"/>
          </a:solidFill>
          <a:ln w="9525">
            <a:solidFill>
              <a:srgbClr val="252B29"/>
            </a:solidFill>
            <a:prstDash val="solid"/>
          </a:ln>
        </p:spPr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FA9AD0A-C6F1-47EE-82F5-1FCFA527DA8A}"/>
              </a:ext>
            </a:extLst>
          </p:cNvPr>
          <p:cNvSpPr>
            <a:spLocks noGrp="1"/>
          </p:cNvSpPr>
          <p:nvPr/>
        </p:nvSpPr>
        <p:spPr>
          <a:xfrm>
            <a:off x="6191250" y="5962650"/>
            <a:ext cx="41719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克制原则：不模拟赌博输赢，不设置随机付费，仅保留拉动与期待感</a:t>
            </a:r>
          </a:p>
        </p:txBody>
      </p:sp>
    </p:spTree>
    <p:extLst>
      <p:ext uri="{BB962C8B-B14F-4D97-AF65-F5344CB8AC3E}">
        <p14:creationId xmlns:p14="http://schemas.microsoft.com/office/powerpoint/2010/main" val="35736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CBE2C83B-A43B-405B-B757-EDD0E528FBA1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方案 03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D82C388-1761-4A8A-AF8A-CBAB1257BA33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17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83F80AC-9D66-4349-A0EC-FD43CE5414E6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2CB8BEE-0F32-4457-B5E5-CC19A6E8F068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3256C9A-F20C-4565-AE77-55B06B65F4D4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06A3C90-00A9-46FD-B8E0-B38930901F47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F706A80-BD8B-47FB-859F-1032C393E6C7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能量补给站｜把插电动作转译成给设备“补充能量”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FF5E78E8-D1AA-4F2E-A9CD-CA03ED385141}"/>
              </a:ext>
            </a:extLst>
          </p:cNvPr>
          <p:cNvSpPr>
            <a:spLocks noGrp="1"/>
          </p:cNvSpPr>
          <p:nvPr/>
        </p:nvSpPr>
        <p:spPr>
          <a:xfrm>
            <a:off x="819150" y="1809750"/>
            <a:ext cx="4191000" cy="361950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2B7C3598-C388-4CA0-A48E-795F1E30CDDA}"/>
              </a:ext>
            </a:extLst>
          </p:cNvPr>
          <p:cNvSpPr>
            <a:spLocks noGrp="1"/>
          </p:cNvSpPr>
          <p:nvPr/>
        </p:nvSpPr>
        <p:spPr>
          <a:xfrm>
            <a:off x="1771650" y="2533650"/>
            <a:ext cx="2286000" cy="2133600"/>
          </a:xfrm>
          <a:prstGeom prst="roundRect">
            <a:avLst>
              <a:gd name="adj" fmla="val 3571"/>
            </a:avLst>
          </a:prstGeom>
          <a:solidFill>
            <a:srgbClr val="252B29"/>
          </a:solidFill>
          <a:ln w="9525">
            <a:solidFill>
              <a:srgbClr val="252B29"/>
            </a:solidFill>
            <a:prstDash val="solid"/>
          </a:ln>
        </p:spPr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E37CA52A-D582-4F33-AEFA-AF1B638AA94C}"/>
              </a:ext>
            </a:extLst>
          </p:cNvPr>
          <p:cNvSpPr>
            <a:spLocks noGrp="1"/>
          </p:cNvSpPr>
          <p:nvPr/>
        </p:nvSpPr>
        <p:spPr>
          <a:xfrm>
            <a:off x="2343150" y="3333750"/>
            <a:ext cx="304800" cy="304800"/>
          </a:xfrm>
          <a:prstGeom prst="ellipse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243ED31-8D65-42A4-BED7-3966ED7E6E69}"/>
              </a:ext>
            </a:extLst>
          </p:cNvPr>
          <p:cNvSpPr>
            <a:spLocks noGrp="1"/>
          </p:cNvSpPr>
          <p:nvPr/>
        </p:nvSpPr>
        <p:spPr>
          <a:xfrm>
            <a:off x="3181350" y="3333750"/>
            <a:ext cx="304800" cy="304800"/>
          </a:xfrm>
          <a:prstGeom prst="ellipse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5055E29-7CCF-46D3-962B-D5A1C9D79B21}"/>
              </a:ext>
            </a:extLst>
          </p:cNvPr>
          <p:cNvSpPr>
            <a:spLocks noGrp="1"/>
          </p:cNvSpPr>
          <p:nvPr/>
        </p:nvSpPr>
        <p:spPr>
          <a:xfrm>
            <a:off x="2190750" y="4210050"/>
            <a:ext cx="1447800" cy="190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7FF5348-8706-4451-A115-90C090F024C0}"/>
              </a:ext>
            </a:extLst>
          </p:cNvPr>
          <p:cNvSpPr>
            <a:spLocks noGrp="1"/>
          </p:cNvSpPr>
          <p:nvPr/>
        </p:nvSpPr>
        <p:spPr>
          <a:xfrm>
            <a:off x="1466850" y="4895850"/>
            <a:ext cx="2895600" cy="228600"/>
          </a:xfrm>
          <a:prstGeom prst="rect">
            <a:avLst/>
          </a:prstGeom>
          <a:solidFill>
            <a:srgbClr val="252B29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A6CAC05-8FA8-4BE9-B4F7-F622081D5B66}"/>
              </a:ext>
            </a:extLst>
          </p:cNvPr>
          <p:cNvSpPr>
            <a:spLocks noGrp="1"/>
          </p:cNvSpPr>
          <p:nvPr/>
        </p:nvSpPr>
        <p:spPr>
          <a:xfrm>
            <a:off x="1619250" y="4953000"/>
            <a:ext cx="381000" cy="1143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E411303-D05E-492A-9344-37D9B0D78934}"/>
              </a:ext>
            </a:extLst>
          </p:cNvPr>
          <p:cNvSpPr>
            <a:spLocks noGrp="1"/>
          </p:cNvSpPr>
          <p:nvPr/>
        </p:nvSpPr>
        <p:spPr>
          <a:xfrm>
            <a:off x="2133600" y="4953000"/>
            <a:ext cx="381000" cy="1143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A95CE0E-A9D0-48A6-99A8-29E1DBB8B932}"/>
              </a:ext>
            </a:extLst>
          </p:cNvPr>
          <p:cNvSpPr>
            <a:spLocks noGrp="1"/>
          </p:cNvSpPr>
          <p:nvPr/>
        </p:nvSpPr>
        <p:spPr>
          <a:xfrm>
            <a:off x="2647950" y="4953000"/>
            <a:ext cx="381000" cy="1143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66A3D29-6E7A-4126-9C8F-0575FF21CFBA}"/>
              </a:ext>
            </a:extLst>
          </p:cNvPr>
          <p:cNvSpPr>
            <a:spLocks noGrp="1"/>
          </p:cNvSpPr>
          <p:nvPr/>
        </p:nvSpPr>
        <p:spPr>
          <a:xfrm>
            <a:off x="3162300" y="4953000"/>
            <a:ext cx="381000" cy="1143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591AD81-1E34-4091-AD3D-7DFA6B492971}"/>
              </a:ext>
            </a:extLst>
          </p:cNvPr>
          <p:cNvSpPr>
            <a:spLocks noGrp="1"/>
          </p:cNvSpPr>
          <p:nvPr/>
        </p:nvSpPr>
        <p:spPr>
          <a:xfrm>
            <a:off x="3676650" y="4953000"/>
            <a:ext cx="381000" cy="114300"/>
          </a:xfrm>
          <a:prstGeom prst="rect">
            <a:avLst/>
          </a:prstGeom>
          <a:solidFill>
            <a:srgbClr val="D9DDD9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7E1DF221-F26F-4180-8C87-1FA2F6B51542}"/>
              </a:ext>
            </a:extLst>
          </p:cNvPr>
          <p:cNvSpPr>
            <a:spLocks noGrp="1"/>
          </p:cNvSpPr>
          <p:nvPr/>
        </p:nvSpPr>
        <p:spPr>
          <a:xfrm>
            <a:off x="5753100" y="17145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769768C-72C5-424A-A196-CC1538B04C11}"/>
              </a:ext>
            </a:extLst>
          </p:cNvPr>
          <p:cNvSpPr>
            <a:spLocks noGrp="1"/>
          </p:cNvSpPr>
          <p:nvPr/>
        </p:nvSpPr>
        <p:spPr>
          <a:xfrm>
            <a:off x="5943600" y="18097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功能载体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D0B890C-E5A1-497F-90D6-1DD58689EFA1}"/>
              </a:ext>
            </a:extLst>
          </p:cNvPr>
          <p:cNvSpPr>
            <a:spLocks noGrp="1"/>
          </p:cNvSpPr>
          <p:nvPr/>
        </p:nvSpPr>
        <p:spPr>
          <a:xfrm>
            <a:off x="7086600" y="17907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插座面板、USB 充电底座或桌面充电站</a:t>
            </a: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2298EB90-DA03-4A1E-AD88-1E2819C84A04}"/>
              </a:ext>
            </a:extLst>
          </p:cNvPr>
          <p:cNvSpPr>
            <a:spLocks noGrp="1"/>
          </p:cNvSpPr>
          <p:nvPr/>
        </p:nvSpPr>
        <p:spPr>
          <a:xfrm>
            <a:off x="5753100" y="25527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1E67B62-3ABC-42F8-A36B-FC0A09480F0F}"/>
              </a:ext>
            </a:extLst>
          </p:cNvPr>
          <p:cNvSpPr>
            <a:spLocks noGrp="1"/>
          </p:cNvSpPr>
          <p:nvPr/>
        </p:nvSpPr>
        <p:spPr>
          <a:xfrm>
            <a:off x="5943600" y="26479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动作设计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B52A939-B370-4F0B-9E02-9005A6CC8C9F}"/>
              </a:ext>
            </a:extLst>
          </p:cNvPr>
          <p:cNvSpPr>
            <a:spLocks noGrp="1"/>
          </p:cNvSpPr>
          <p:nvPr/>
        </p:nvSpPr>
        <p:spPr>
          <a:xfrm>
            <a:off x="7086600" y="26289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插入后能量刻度由空逐格亮起</a:t>
            </a:r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51416CF5-18EA-446A-B342-B11959F08A01}"/>
              </a:ext>
            </a:extLst>
          </p:cNvPr>
          <p:cNvSpPr>
            <a:spLocks noGrp="1"/>
          </p:cNvSpPr>
          <p:nvPr/>
        </p:nvSpPr>
        <p:spPr>
          <a:xfrm>
            <a:off x="5753100" y="33909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D85C676-32C4-442C-BD5B-619323B7C6F4}"/>
              </a:ext>
            </a:extLst>
          </p:cNvPr>
          <p:cNvSpPr>
            <a:spLocks noGrp="1"/>
          </p:cNvSpPr>
          <p:nvPr/>
        </p:nvSpPr>
        <p:spPr>
          <a:xfrm>
            <a:off x="5943600" y="34861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情绪语义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50268DC-5349-4018-9E08-D3CBD4446433}"/>
              </a:ext>
            </a:extLst>
          </p:cNvPr>
          <p:cNvSpPr>
            <a:spLocks noGrp="1"/>
          </p:cNvSpPr>
          <p:nvPr/>
        </p:nvSpPr>
        <p:spPr>
          <a:xfrm>
            <a:off x="7086600" y="34671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补给、回血、恢复能量</a:t>
            </a:r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54EC9BF0-2EF3-4518-995E-23B429276625}"/>
              </a:ext>
            </a:extLst>
          </p:cNvPr>
          <p:cNvSpPr>
            <a:spLocks noGrp="1"/>
          </p:cNvSpPr>
          <p:nvPr/>
        </p:nvSpPr>
        <p:spPr>
          <a:xfrm>
            <a:off x="5753100" y="42291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C9723F8-2029-4CD5-814D-5413B312E6A6}"/>
              </a:ext>
            </a:extLst>
          </p:cNvPr>
          <p:cNvSpPr>
            <a:spLocks noGrp="1"/>
          </p:cNvSpPr>
          <p:nvPr/>
        </p:nvSpPr>
        <p:spPr>
          <a:xfrm>
            <a:off x="5943600" y="43243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反馈设计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441DC50-F2AA-42C7-BBED-EC60E5F1F52A}"/>
              </a:ext>
            </a:extLst>
          </p:cNvPr>
          <p:cNvSpPr>
            <a:spLocks noGrp="1"/>
          </p:cNvSpPr>
          <p:nvPr/>
        </p:nvSpPr>
        <p:spPr>
          <a:xfrm>
            <a:off x="7086600" y="43053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机械插入感 + 低亮进度反馈，不增加提示音</a:t>
            </a: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40E04B34-D7BF-47A4-93B5-FDFECA7269B5}"/>
              </a:ext>
            </a:extLst>
          </p:cNvPr>
          <p:cNvSpPr>
            <a:spLocks noGrp="1"/>
          </p:cNvSpPr>
          <p:nvPr/>
        </p:nvSpPr>
        <p:spPr>
          <a:xfrm>
            <a:off x="5753100" y="50673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1F7DE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C71257D-545A-41D0-A866-F100AA85479B}"/>
              </a:ext>
            </a:extLst>
          </p:cNvPr>
          <p:cNvSpPr>
            <a:spLocks noGrp="1"/>
          </p:cNvSpPr>
          <p:nvPr/>
        </p:nvSpPr>
        <p:spPr>
          <a:xfrm>
            <a:off x="5943600" y="51625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设计价值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96FDA4B-1768-4010-9FC0-2C34AF6B2880}"/>
              </a:ext>
            </a:extLst>
          </p:cNvPr>
          <p:cNvSpPr>
            <a:spLocks noGrp="1"/>
          </p:cNvSpPr>
          <p:nvPr/>
        </p:nvSpPr>
        <p:spPr>
          <a:xfrm>
            <a:off x="7086600" y="51435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让等待充电变成可感知的恢复过程</a:t>
            </a:r>
          </a:p>
        </p:txBody>
      </p:sp>
      <p:sp>
        <p:nvSpPr>
          <p:cNvPr id="34" name="圆角矩形 33">
            <a:extLst>
              <a:ext uri="{FF2B5EF4-FFF2-40B4-BE49-F238E27FC236}">
                <a16:creationId xmlns:a16="http://schemas.microsoft.com/office/drawing/2014/main" id="{7110EBC4-AA6F-49D7-A26B-FBE105A162A8}"/>
              </a:ext>
            </a:extLst>
          </p:cNvPr>
          <p:cNvSpPr>
            <a:spLocks noGrp="1"/>
          </p:cNvSpPr>
          <p:nvPr/>
        </p:nvSpPr>
        <p:spPr>
          <a:xfrm>
            <a:off x="5981700" y="5962650"/>
            <a:ext cx="4591050" cy="323850"/>
          </a:xfrm>
          <a:prstGeom prst="roundRect">
            <a:avLst>
              <a:gd name="adj" fmla="val 23529"/>
            </a:avLst>
          </a:prstGeom>
          <a:solidFill>
            <a:srgbClr val="252B29"/>
          </a:solidFill>
          <a:ln w="9525">
            <a:solidFill>
              <a:srgbClr val="252B29"/>
            </a:solidFill>
            <a:prstDash val="solid"/>
          </a:ln>
        </p:spPr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F71BC64-963A-445C-8524-53FE7EC694DF}"/>
              </a:ext>
            </a:extLst>
          </p:cNvPr>
          <p:cNvSpPr>
            <a:spLocks noGrp="1"/>
          </p:cNvSpPr>
          <p:nvPr/>
        </p:nvSpPr>
        <p:spPr>
          <a:xfrm>
            <a:off x="5981700" y="5962650"/>
            <a:ext cx="45910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安全策略：认证电气模块 + 阻燃外壳，3D 打印件只作为外部非导电装饰件</a:t>
            </a:r>
          </a:p>
        </p:txBody>
      </p:sp>
    </p:spTree>
    <p:extLst>
      <p:ext uri="{BB962C8B-B14F-4D97-AF65-F5344CB8AC3E}">
        <p14:creationId xmlns:p14="http://schemas.microsoft.com/office/powerpoint/2010/main" val="558741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0EAFF351-F6F0-4D7C-9E24-163F9469A89E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方案 04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50471A8-E7DF-4D9D-A1C1-5B9BB32A786A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18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14780EE-238A-4440-BDD0-CD490331EB8A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FE147A-A965-4731-A401-71E159416051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0F08CAA-3CCB-42CD-8186-BEB813319493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9BB7F02-A1B6-4E2F-BD27-2F38EF1CFB04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DBAA8C-84E0-4FE7-9302-606592BFE467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任务门把手｜让开门像确认一次“开始任务”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18A6624C-10BC-4B84-BB7B-B57C3F484AFF}"/>
              </a:ext>
            </a:extLst>
          </p:cNvPr>
          <p:cNvSpPr>
            <a:spLocks noGrp="1"/>
          </p:cNvSpPr>
          <p:nvPr/>
        </p:nvSpPr>
        <p:spPr>
          <a:xfrm>
            <a:off x="781050" y="1733550"/>
            <a:ext cx="4572000" cy="3848100"/>
          </a:xfrm>
          <a:prstGeom prst="roundRect">
            <a:avLst>
              <a:gd name="adj" fmla="val 1980"/>
            </a:avLst>
          </a:prstGeom>
          <a:solidFill>
            <a:srgbClr val="E7E8E3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9BB23BCE-1671-4DC3-B377-33E0B04105DC}"/>
              </a:ext>
            </a:extLst>
          </p:cNvPr>
          <p:cNvSpPr>
            <a:spLocks noGrp="1"/>
          </p:cNvSpPr>
          <p:nvPr/>
        </p:nvSpPr>
        <p:spPr>
          <a:xfrm>
            <a:off x="1981200" y="2152650"/>
            <a:ext cx="1143000" cy="2724150"/>
          </a:xfrm>
          <a:prstGeom prst="roundRect">
            <a:avLst>
              <a:gd name="adj" fmla="val 6667"/>
            </a:avLst>
          </a:prstGeom>
          <a:solidFill>
            <a:srgbClr val="252B29"/>
          </a:solidFill>
          <a:ln w="9525">
            <a:solidFill>
              <a:srgbClr val="252B29"/>
            </a:solidFill>
            <a:prstDash val="solid"/>
          </a:ln>
        </p:spPr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9962900-4893-4FB6-8E4E-FA19B47AEA82}"/>
              </a:ext>
            </a:extLst>
          </p:cNvPr>
          <p:cNvSpPr>
            <a:spLocks noGrp="1"/>
          </p:cNvSpPr>
          <p:nvPr/>
        </p:nvSpPr>
        <p:spPr>
          <a:xfrm>
            <a:off x="2343150" y="2495550"/>
            <a:ext cx="419100" cy="41910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4B89B317-0BD5-4537-9048-CD25DD86849B}"/>
              </a:ext>
            </a:extLst>
          </p:cNvPr>
          <p:cNvSpPr>
            <a:spLocks noGrp="1"/>
          </p:cNvSpPr>
          <p:nvPr/>
        </p:nvSpPr>
        <p:spPr>
          <a:xfrm>
            <a:off x="2514600" y="3009900"/>
            <a:ext cx="2038350" cy="419100"/>
          </a:xfrm>
          <a:prstGeom prst="roundRect">
            <a:avLst>
              <a:gd name="adj" fmla="val 18182"/>
            </a:avLst>
          </a:prstGeom>
          <a:solidFill>
            <a:srgbClr val="252B29"/>
          </a:solidFill>
          <a:ln w="9525">
            <a:solidFill>
              <a:srgbClr val="252B29"/>
            </a:solidFill>
            <a:prstDash val="solid"/>
          </a:ln>
        </p:spPr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849D797-11AB-4175-89FB-E460D9713C61}"/>
              </a:ext>
            </a:extLst>
          </p:cNvPr>
          <p:cNvSpPr>
            <a:spLocks noGrp="1"/>
          </p:cNvSpPr>
          <p:nvPr/>
        </p:nvSpPr>
        <p:spPr>
          <a:xfrm>
            <a:off x="3771900" y="3105150"/>
            <a:ext cx="609600" cy="2286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70918E0-5899-4A05-8102-3017C7A25254}"/>
              </a:ext>
            </a:extLst>
          </p:cNvPr>
          <p:cNvSpPr>
            <a:spLocks noGrp="1"/>
          </p:cNvSpPr>
          <p:nvPr/>
        </p:nvSpPr>
        <p:spPr>
          <a:xfrm>
            <a:off x="2114550" y="4248150"/>
            <a:ext cx="8763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97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START</a:t>
            </a: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ECC136F7-E7DC-473B-A162-10734E2EB0EA}"/>
              </a:ext>
            </a:extLst>
          </p:cNvPr>
          <p:cNvSpPr>
            <a:spLocks noGrp="1"/>
          </p:cNvSpPr>
          <p:nvPr/>
        </p:nvSpPr>
        <p:spPr>
          <a:xfrm>
            <a:off x="5753100" y="17145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030CDBA-2A94-45D2-8E0F-C85D543B50A5}"/>
              </a:ext>
            </a:extLst>
          </p:cNvPr>
          <p:cNvSpPr>
            <a:spLocks noGrp="1"/>
          </p:cNvSpPr>
          <p:nvPr/>
        </p:nvSpPr>
        <p:spPr>
          <a:xfrm>
            <a:off x="5943600" y="18097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功能载体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B330485-55E4-4294-ACF0-2BE64F728596}"/>
              </a:ext>
            </a:extLst>
          </p:cNvPr>
          <p:cNvSpPr>
            <a:spLocks noGrp="1"/>
          </p:cNvSpPr>
          <p:nvPr/>
        </p:nvSpPr>
        <p:spPr>
          <a:xfrm>
            <a:off x="7086600" y="17907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房门、工作室门或展陈柜门把手</a:t>
            </a: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1B42C725-4940-44D9-B989-760BA05A9FD7}"/>
              </a:ext>
            </a:extLst>
          </p:cNvPr>
          <p:cNvSpPr>
            <a:spLocks noGrp="1"/>
          </p:cNvSpPr>
          <p:nvPr/>
        </p:nvSpPr>
        <p:spPr>
          <a:xfrm>
            <a:off x="5753100" y="25527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342B83E-1579-4569-97EE-0D959E8B771C}"/>
              </a:ext>
            </a:extLst>
          </p:cNvPr>
          <p:cNvSpPr>
            <a:spLocks noGrp="1"/>
          </p:cNvSpPr>
          <p:nvPr/>
        </p:nvSpPr>
        <p:spPr>
          <a:xfrm>
            <a:off x="5943600" y="26479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动作设计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456609B-02AB-451C-9E55-165B958B6BFB}"/>
              </a:ext>
            </a:extLst>
          </p:cNvPr>
          <p:cNvSpPr>
            <a:spLocks noGrp="1"/>
          </p:cNvSpPr>
          <p:nvPr/>
        </p:nvSpPr>
        <p:spPr>
          <a:xfrm>
            <a:off x="7086600" y="26289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握住并下压，状态窗从待机切换为启动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4C05F7D1-7B89-4572-92FF-94CFB42D83A5}"/>
              </a:ext>
            </a:extLst>
          </p:cNvPr>
          <p:cNvSpPr>
            <a:spLocks noGrp="1"/>
          </p:cNvSpPr>
          <p:nvPr/>
        </p:nvSpPr>
        <p:spPr>
          <a:xfrm>
            <a:off x="5753100" y="33909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2419243-E3EB-4E07-A8B2-22347B624024}"/>
              </a:ext>
            </a:extLst>
          </p:cNvPr>
          <p:cNvSpPr>
            <a:spLocks noGrp="1"/>
          </p:cNvSpPr>
          <p:nvPr/>
        </p:nvSpPr>
        <p:spPr>
          <a:xfrm>
            <a:off x="5943600" y="34861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情绪语义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94A6851-123F-4491-9BE7-5EAE5F098F74}"/>
              </a:ext>
            </a:extLst>
          </p:cNvPr>
          <p:cNvSpPr>
            <a:spLocks noGrp="1"/>
          </p:cNvSpPr>
          <p:nvPr/>
        </p:nvSpPr>
        <p:spPr>
          <a:xfrm>
            <a:off x="7086600" y="34671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任务确认、进入新场景、开始探索</a:t>
            </a: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1C05066F-1D45-403F-8304-1F6B8B3B95B7}"/>
              </a:ext>
            </a:extLst>
          </p:cNvPr>
          <p:cNvSpPr>
            <a:spLocks noGrp="1"/>
          </p:cNvSpPr>
          <p:nvPr/>
        </p:nvSpPr>
        <p:spPr>
          <a:xfrm>
            <a:off x="5753100" y="42291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94298CB-7A9E-417F-83D2-0F722247907C}"/>
              </a:ext>
            </a:extLst>
          </p:cNvPr>
          <p:cNvSpPr>
            <a:spLocks noGrp="1"/>
          </p:cNvSpPr>
          <p:nvPr/>
        </p:nvSpPr>
        <p:spPr>
          <a:xfrm>
            <a:off x="5943600" y="43243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反馈设计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FD77A46-F603-4E7E-84D0-9BE5BF1DC6BD}"/>
              </a:ext>
            </a:extLst>
          </p:cNvPr>
          <p:cNvSpPr>
            <a:spLocks noGrp="1"/>
          </p:cNvSpPr>
          <p:nvPr/>
        </p:nvSpPr>
        <p:spPr>
          <a:xfrm>
            <a:off x="7086600" y="43053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下压阻尼、机械确认点、短暂状态色</a:t>
            </a: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8D915EF4-CA77-4068-A283-A1CD851621D8}"/>
              </a:ext>
            </a:extLst>
          </p:cNvPr>
          <p:cNvSpPr>
            <a:spLocks noGrp="1"/>
          </p:cNvSpPr>
          <p:nvPr/>
        </p:nvSpPr>
        <p:spPr>
          <a:xfrm>
            <a:off x="5753100" y="50673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0ED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D98E653-8482-4323-A8BE-3C5B95BBCAB7}"/>
              </a:ext>
            </a:extLst>
          </p:cNvPr>
          <p:cNvSpPr>
            <a:spLocks noGrp="1"/>
          </p:cNvSpPr>
          <p:nvPr/>
        </p:nvSpPr>
        <p:spPr>
          <a:xfrm>
            <a:off x="5943600" y="51625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设计价值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46B3301-5754-46B4-848F-4E49B9681F10}"/>
              </a:ext>
            </a:extLst>
          </p:cNvPr>
          <p:cNvSpPr>
            <a:spLocks noGrp="1"/>
          </p:cNvSpPr>
          <p:nvPr/>
        </p:nvSpPr>
        <p:spPr>
          <a:xfrm>
            <a:off x="7086600" y="51435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把离开房间或进入工作空间变成明确的心理切换</a:t>
            </a:r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F4DFAFE6-60CC-4210-90C0-E6BA80934B84}"/>
              </a:ext>
            </a:extLst>
          </p:cNvPr>
          <p:cNvSpPr>
            <a:spLocks noGrp="1"/>
          </p:cNvSpPr>
          <p:nvPr/>
        </p:nvSpPr>
        <p:spPr>
          <a:xfrm>
            <a:off x="6629400" y="5962650"/>
            <a:ext cx="3295650" cy="323850"/>
          </a:xfrm>
          <a:prstGeom prst="roundRect">
            <a:avLst>
              <a:gd name="adj" fmla="val 23529"/>
            </a:avLst>
          </a:prstGeom>
          <a:solidFill>
            <a:srgbClr val="252B29"/>
          </a:solidFill>
          <a:ln w="9525">
            <a:solidFill>
              <a:srgbClr val="252B29"/>
            </a:solidFill>
            <a:prstDash val="solid"/>
          </a:ln>
        </p:spPr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6969253-A437-47CD-B4FE-A931507E8314}"/>
              </a:ext>
            </a:extLst>
          </p:cNvPr>
          <p:cNvSpPr>
            <a:spLocks noGrp="1"/>
          </p:cNvSpPr>
          <p:nvPr/>
        </p:nvSpPr>
        <p:spPr>
          <a:xfrm>
            <a:off x="6629400" y="5962650"/>
            <a:ext cx="32956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适合延展：儿童房、工作室、游戏空间与主题民宿</a:t>
            </a:r>
          </a:p>
        </p:txBody>
      </p:sp>
    </p:spTree>
    <p:extLst>
      <p:ext uri="{BB962C8B-B14F-4D97-AF65-F5344CB8AC3E}">
        <p14:creationId xmlns:p14="http://schemas.microsoft.com/office/powerpoint/2010/main" val="133830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42D4847-EA18-44E9-A416-2C0CB4D8A5E7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07BF70C-0506-47AE-A002-BBBFAB189980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09C33AF-39F8-4A06-8109-AC61A575E52F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E4D03DD-B8FB-4814-9F67-136459585D7E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29BD380-E43B-4407-AF27-1CE292388691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94CD8DD-61C9-4749-9893-951BFD2F7918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作品核心发生了什么变化？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78B9B3B-9B40-4A52-9CC0-F3060B124F9F}"/>
              </a:ext>
            </a:extLst>
          </p:cNvPr>
          <p:cNvSpPr>
            <a:spLocks noGrp="1"/>
          </p:cNvSpPr>
          <p:nvPr/>
        </p:nvSpPr>
        <p:spPr>
          <a:xfrm>
            <a:off x="609600" y="1200150"/>
            <a:ext cx="100012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从“主动调节情绪”转向“日常使用中被动获得情绪价值”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030A04D1-4E12-4FCB-9CFE-9C4C1C114F71}"/>
              </a:ext>
            </a:extLst>
          </p:cNvPr>
          <p:cNvSpPr>
            <a:spLocks noGrp="1"/>
          </p:cNvSpPr>
          <p:nvPr/>
        </p:nvSpPr>
        <p:spPr>
          <a:xfrm>
            <a:off x="609600" y="1809750"/>
            <a:ext cx="4724400" cy="2952750"/>
          </a:xfrm>
          <a:prstGeom prst="roundRect">
            <a:avLst>
              <a:gd name="adj" fmla="val 2581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BE19ADF-DC4A-4444-A56C-58AE022053B5}"/>
              </a:ext>
            </a:extLst>
          </p:cNvPr>
          <p:cNvSpPr>
            <a:spLocks noGrp="1"/>
          </p:cNvSpPr>
          <p:nvPr/>
        </p:nvSpPr>
        <p:spPr>
          <a:xfrm>
            <a:off x="838200" y="2038350"/>
            <a:ext cx="11430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上一阶段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635EC15-7EF4-466C-8A73-63A80C7C590E}"/>
              </a:ext>
            </a:extLst>
          </p:cNvPr>
          <p:cNvSpPr>
            <a:spLocks noGrp="1"/>
          </p:cNvSpPr>
          <p:nvPr/>
        </p:nvSpPr>
        <p:spPr>
          <a:xfrm>
            <a:off x="838200" y="2495550"/>
            <a:ext cx="4019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8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用户主动选择情绪模式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03F30C6-7B75-46B8-8AD6-8ACEDA570C2E}"/>
              </a:ext>
            </a:extLst>
          </p:cNvPr>
          <p:cNvSpPr>
            <a:spLocks noGrp="1"/>
          </p:cNvSpPr>
          <p:nvPr/>
        </p:nvSpPr>
        <p:spPr>
          <a:xfrm>
            <a:off x="838200" y="3162300"/>
            <a:ext cx="40005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需要识别状态、选择模块、再触发空间反馈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0E24EB96-3973-4886-B2EC-CAF7515947E2}"/>
              </a:ext>
            </a:extLst>
          </p:cNvPr>
          <p:cNvSpPr>
            <a:spLocks noGrp="1"/>
          </p:cNvSpPr>
          <p:nvPr/>
        </p:nvSpPr>
        <p:spPr>
          <a:xfrm>
            <a:off x="1066800" y="4171950"/>
            <a:ext cx="2381250" cy="323850"/>
          </a:xfrm>
          <a:prstGeom prst="roundRect">
            <a:avLst>
              <a:gd name="adj" fmla="val 23529"/>
            </a:avLst>
          </a:prstGeom>
          <a:solidFill>
            <a:srgbClr val="252B29"/>
          </a:solidFill>
          <a:ln w="9525">
            <a:solidFill>
              <a:srgbClr val="252B29"/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ED7DA73-6C61-424F-A402-EA396E63FDF3}"/>
              </a:ext>
            </a:extLst>
          </p:cNvPr>
          <p:cNvSpPr>
            <a:spLocks noGrp="1"/>
          </p:cNvSpPr>
          <p:nvPr/>
        </p:nvSpPr>
        <p:spPr>
          <a:xfrm>
            <a:off x="1066800" y="4171950"/>
            <a:ext cx="23812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更像情绪调节设备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2EF69F6-6BAE-43F6-8249-9C42539D77E3}"/>
              </a:ext>
            </a:extLst>
          </p:cNvPr>
          <p:cNvSpPr>
            <a:spLocks noGrp="1"/>
          </p:cNvSpPr>
          <p:nvPr/>
        </p:nvSpPr>
        <p:spPr>
          <a:xfrm>
            <a:off x="5467350" y="3048000"/>
            <a:ext cx="59055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22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2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F0B48C10-B970-4CC6-94F0-61EAFFE003C2}"/>
              </a:ext>
            </a:extLst>
          </p:cNvPr>
          <p:cNvSpPr>
            <a:spLocks noGrp="1"/>
          </p:cNvSpPr>
          <p:nvPr/>
        </p:nvSpPr>
        <p:spPr>
          <a:xfrm>
            <a:off x="6191250" y="1809750"/>
            <a:ext cx="4724400" cy="2952750"/>
          </a:xfrm>
          <a:prstGeom prst="roundRect">
            <a:avLst>
              <a:gd name="adj" fmla="val 2581"/>
            </a:avLst>
          </a:prstGeom>
          <a:solidFill>
            <a:srgbClr val="FFF6D6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04C6A5B-F7A0-458F-8580-FADEDD628008}"/>
              </a:ext>
            </a:extLst>
          </p:cNvPr>
          <p:cNvSpPr>
            <a:spLocks noGrp="1"/>
          </p:cNvSpPr>
          <p:nvPr/>
        </p:nvSpPr>
        <p:spPr>
          <a:xfrm>
            <a:off x="6419850" y="2038350"/>
            <a:ext cx="13335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050" b="1">
                <a:solidFill>
                  <a:srgbClr val="91710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91710F"/>
                </a:solidFill>
                <a:latin typeface="Microsoft YaHei"/>
                <a:ea typeface="Microsoft YaHei"/>
                <a:cs typeface="Microsoft YaHei"/>
              </a:rPr>
              <a:t>现在的方向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3FFB258-75DA-47EF-8536-B815DD7A9C2C}"/>
              </a:ext>
            </a:extLst>
          </p:cNvPr>
          <p:cNvSpPr>
            <a:spLocks noGrp="1"/>
          </p:cNvSpPr>
          <p:nvPr/>
        </p:nvSpPr>
        <p:spPr>
          <a:xfrm>
            <a:off x="6419850" y="2495550"/>
            <a:ext cx="4019550" cy="609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8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人在使用功能时被动产生情绪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67DC3F6-76DF-415B-880A-F1D1A4DDA6F5}"/>
              </a:ext>
            </a:extLst>
          </p:cNvPr>
          <p:cNvSpPr>
            <a:spLocks noGrp="1"/>
          </p:cNvSpPr>
          <p:nvPr/>
        </p:nvSpPr>
        <p:spPr>
          <a:xfrm>
            <a:off x="6419850" y="3238500"/>
            <a:ext cx="4000500" cy="685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开灯、插电、开门等原有动作被赋予趣味叙事与仪式反馈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D7D475B6-9AEA-4BCF-9D69-1D193FAF61E1}"/>
              </a:ext>
            </a:extLst>
          </p:cNvPr>
          <p:cNvSpPr>
            <a:spLocks noGrp="1"/>
          </p:cNvSpPr>
          <p:nvPr/>
        </p:nvSpPr>
        <p:spPr>
          <a:xfrm>
            <a:off x="6705600" y="4171950"/>
            <a:ext cx="2590800" cy="323850"/>
          </a:xfrm>
          <a:prstGeom prst="roundRect">
            <a:avLst>
              <a:gd name="adj" fmla="val 23529"/>
            </a:avLst>
          </a:prstGeom>
          <a:solidFill>
            <a:srgbClr val="F3C33C"/>
          </a:solidFill>
          <a:ln w="9525">
            <a:solidFill>
              <a:srgbClr val="F3C33C"/>
            </a:solidFill>
            <a:prstDash val="solid"/>
          </a:ln>
        </p:spPr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36B34A-5EC5-4A4F-843E-AD1C0869EB77}"/>
              </a:ext>
            </a:extLst>
          </p:cNvPr>
          <p:cNvSpPr>
            <a:spLocks noGrp="1"/>
          </p:cNvSpPr>
          <p:nvPr/>
        </p:nvSpPr>
        <p:spPr>
          <a:xfrm>
            <a:off x="6705600" y="4171950"/>
            <a:ext cx="25908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功能产品 + 情绪文创</a:t>
            </a: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7A203306-8C3E-4727-8286-20105551CB2E}"/>
              </a:ext>
            </a:extLst>
          </p:cNvPr>
          <p:cNvSpPr>
            <a:spLocks noGrp="1"/>
          </p:cNvSpPr>
          <p:nvPr/>
        </p:nvSpPr>
        <p:spPr>
          <a:xfrm>
            <a:off x="609600" y="5238750"/>
            <a:ext cx="10306050" cy="685800"/>
          </a:xfrm>
          <a:prstGeom prst="roundRect">
            <a:avLst>
              <a:gd name="adj" fmla="val 11111"/>
            </a:avLst>
          </a:prstGeom>
          <a:solidFill>
            <a:srgbClr val="252B29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BCCF5C9-6D3F-499A-803F-F7FDF9BA7211}"/>
              </a:ext>
            </a:extLst>
          </p:cNvPr>
          <p:cNvSpPr>
            <a:spLocks noGrp="1"/>
          </p:cNvSpPr>
          <p:nvPr/>
        </p:nvSpPr>
        <p:spPr>
          <a:xfrm>
            <a:off x="838200" y="5372100"/>
            <a:ext cx="9810750" cy="419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7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关键转变：产品不询问人的情绪，而是在高频、熟悉的动作中自然制造一个愉快瞬间。</a:t>
            </a:r>
          </a:p>
        </p:txBody>
      </p:sp>
    </p:spTree>
    <p:extLst>
      <p:ext uri="{BB962C8B-B14F-4D97-AF65-F5344CB8AC3E}">
        <p14:creationId xmlns:p14="http://schemas.microsoft.com/office/powerpoint/2010/main" val="1311363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09D50F06-37A3-4451-9C1B-6363EB1DFA0C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方案 05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DB9E3E9-C25B-4DCE-A53A-E695F3284C8C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19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CB6C7A5-8F78-477B-A986-F76F84B8C8E4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02A9312-B192-4E0C-A434-186423D10662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6B109E-2C4A-4A84-A04B-EC0B090093EA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832FABB-C4F6-4F42-9931-719337264AF7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7FA1F54-8685-430A-848D-2407848F1F2B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保存点｜把挂钥匙这一动作变成“今天已经安全归位”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BD9572D6-3D73-4E7B-8662-5AD1A25E6F69}"/>
              </a:ext>
            </a:extLst>
          </p:cNvPr>
          <p:cNvSpPr>
            <a:spLocks noGrp="1"/>
          </p:cNvSpPr>
          <p:nvPr/>
        </p:nvSpPr>
        <p:spPr>
          <a:xfrm>
            <a:off x="762000" y="1733550"/>
            <a:ext cx="4629150" cy="3848100"/>
          </a:xfrm>
          <a:prstGeom prst="roundRect">
            <a:avLst>
              <a:gd name="adj" fmla="val 1980"/>
            </a:avLst>
          </a:prstGeom>
          <a:solidFill>
            <a:srgbClr val="252B29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2200F5-1767-4E47-8307-CED2571E6C5C}"/>
              </a:ext>
            </a:extLst>
          </p:cNvPr>
          <p:cNvSpPr>
            <a:spLocks noGrp="1"/>
          </p:cNvSpPr>
          <p:nvPr/>
        </p:nvSpPr>
        <p:spPr>
          <a:xfrm>
            <a:off x="1428750" y="2114550"/>
            <a:ext cx="323850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SAVE POINT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62323B89-AABE-445E-8735-BB3D3D11AA71}"/>
              </a:ext>
            </a:extLst>
          </p:cNvPr>
          <p:cNvSpPr>
            <a:spLocks noGrp="1"/>
          </p:cNvSpPr>
          <p:nvPr/>
        </p:nvSpPr>
        <p:spPr>
          <a:xfrm>
            <a:off x="1219200" y="2857500"/>
            <a:ext cx="647700" cy="876300"/>
          </a:xfrm>
          <a:prstGeom prst="roundRect">
            <a:avLst>
              <a:gd name="adj" fmla="val 11765"/>
            </a:avLst>
          </a:prstGeom>
          <a:solidFill>
            <a:srgbClr val="3B4340"/>
          </a:solidFill>
          <a:ln w="9525">
            <a:solidFill>
              <a:srgbClr val="3B4340"/>
            </a:solidFill>
            <a:prstDash val="solid"/>
          </a:ln>
        </p:spPr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F15DBB7-A82F-4955-B528-25D5D92D2029}"/>
              </a:ext>
            </a:extLst>
          </p:cNvPr>
          <p:cNvSpPr>
            <a:spLocks noGrp="1"/>
          </p:cNvSpPr>
          <p:nvPr/>
        </p:nvSpPr>
        <p:spPr>
          <a:xfrm>
            <a:off x="1419225" y="3076575"/>
            <a:ext cx="247650" cy="24765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2" name="直线连接符 11">
            <a:extLst>
              <a:ext uri="{FF2B5EF4-FFF2-40B4-BE49-F238E27FC236}">
                <a16:creationId xmlns:a16="http://schemas.microsoft.com/office/drawing/2014/main" id="{4BF97A20-4E26-43CD-A6DA-0DB9D2A0DFB2}"/>
              </a:ext>
            </a:extLst>
          </p:cNvPr>
          <p:cNvSpPr>
            <a:spLocks noGrp="1"/>
          </p:cNvSpPr>
          <p:nvPr/>
        </p:nvSpPr>
        <p:spPr>
          <a:xfrm>
            <a:off x="1543050" y="3352800"/>
            <a:ext cx="0" cy="55245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</a:ln>
        </p:spPr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1A300F34-0E05-4CE9-BE00-B7C886F7DBFA}"/>
              </a:ext>
            </a:extLst>
          </p:cNvPr>
          <p:cNvSpPr>
            <a:spLocks noGrp="1"/>
          </p:cNvSpPr>
          <p:nvPr/>
        </p:nvSpPr>
        <p:spPr>
          <a:xfrm>
            <a:off x="2133600" y="2857500"/>
            <a:ext cx="647700" cy="876300"/>
          </a:xfrm>
          <a:prstGeom prst="roundRect">
            <a:avLst>
              <a:gd name="adj" fmla="val 11765"/>
            </a:avLst>
          </a:prstGeom>
          <a:solidFill>
            <a:srgbClr val="3B4340"/>
          </a:solidFill>
          <a:ln w="9525">
            <a:solidFill>
              <a:srgbClr val="3B4340"/>
            </a:solidFill>
            <a:prstDash val="solid"/>
          </a:ln>
        </p:spPr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8ECCE6C-81B0-43D1-A9D2-11D942F14C36}"/>
              </a:ext>
            </a:extLst>
          </p:cNvPr>
          <p:cNvSpPr>
            <a:spLocks noGrp="1"/>
          </p:cNvSpPr>
          <p:nvPr/>
        </p:nvSpPr>
        <p:spPr>
          <a:xfrm>
            <a:off x="2333625" y="3076575"/>
            <a:ext cx="247650" cy="24765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15" name="直线连接符 14">
            <a:extLst>
              <a:ext uri="{FF2B5EF4-FFF2-40B4-BE49-F238E27FC236}">
                <a16:creationId xmlns:a16="http://schemas.microsoft.com/office/drawing/2014/main" id="{C65C9315-E7B9-4F64-9700-344EAC4B055F}"/>
              </a:ext>
            </a:extLst>
          </p:cNvPr>
          <p:cNvSpPr>
            <a:spLocks noGrp="1"/>
          </p:cNvSpPr>
          <p:nvPr/>
        </p:nvSpPr>
        <p:spPr>
          <a:xfrm>
            <a:off x="2457450" y="3352800"/>
            <a:ext cx="0" cy="55245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</a:ln>
        </p:spPr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58631C63-7F00-4637-9A80-41AE68B582A9}"/>
              </a:ext>
            </a:extLst>
          </p:cNvPr>
          <p:cNvSpPr>
            <a:spLocks noGrp="1"/>
          </p:cNvSpPr>
          <p:nvPr/>
        </p:nvSpPr>
        <p:spPr>
          <a:xfrm>
            <a:off x="3048000" y="2857500"/>
            <a:ext cx="647700" cy="876300"/>
          </a:xfrm>
          <a:prstGeom prst="roundRect">
            <a:avLst>
              <a:gd name="adj" fmla="val 11765"/>
            </a:avLst>
          </a:prstGeom>
          <a:solidFill>
            <a:srgbClr val="3B4340"/>
          </a:solidFill>
          <a:ln w="9525">
            <a:solidFill>
              <a:srgbClr val="3B4340"/>
            </a:solidFill>
            <a:prstDash val="solid"/>
          </a:ln>
        </p:spPr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8EE13B2-7C23-40AD-9300-D0A46E0EC669}"/>
              </a:ext>
            </a:extLst>
          </p:cNvPr>
          <p:cNvSpPr>
            <a:spLocks noGrp="1"/>
          </p:cNvSpPr>
          <p:nvPr/>
        </p:nvSpPr>
        <p:spPr>
          <a:xfrm>
            <a:off x="3248025" y="3076575"/>
            <a:ext cx="247650" cy="24765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8" name="直线连接符 17">
            <a:extLst>
              <a:ext uri="{FF2B5EF4-FFF2-40B4-BE49-F238E27FC236}">
                <a16:creationId xmlns:a16="http://schemas.microsoft.com/office/drawing/2014/main" id="{C40FE00F-C2FC-4FEC-B373-0A3313038430}"/>
              </a:ext>
            </a:extLst>
          </p:cNvPr>
          <p:cNvSpPr>
            <a:spLocks noGrp="1"/>
          </p:cNvSpPr>
          <p:nvPr/>
        </p:nvSpPr>
        <p:spPr>
          <a:xfrm>
            <a:off x="3371850" y="3352800"/>
            <a:ext cx="0" cy="55245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</a:ln>
        </p:spPr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395D0E98-7223-49AF-9C32-3F11F725C266}"/>
              </a:ext>
            </a:extLst>
          </p:cNvPr>
          <p:cNvSpPr>
            <a:spLocks noGrp="1"/>
          </p:cNvSpPr>
          <p:nvPr/>
        </p:nvSpPr>
        <p:spPr>
          <a:xfrm>
            <a:off x="3962400" y="2857500"/>
            <a:ext cx="647700" cy="876300"/>
          </a:xfrm>
          <a:prstGeom prst="roundRect">
            <a:avLst>
              <a:gd name="adj" fmla="val 11765"/>
            </a:avLst>
          </a:prstGeom>
          <a:solidFill>
            <a:srgbClr val="3B4340"/>
          </a:solidFill>
          <a:ln w="9525">
            <a:solidFill>
              <a:srgbClr val="3B4340"/>
            </a:solidFill>
            <a:prstDash val="solid"/>
          </a:ln>
        </p:spPr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00FEC44-9314-494A-A697-B75ADD0EC58A}"/>
              </a:ext>
            </a:extLst>
          </p:cNvPr>
          <p:cNvSpPr>
            <a:spLocks noGrp="1"/>
          </p:cNvSpPr>
          <p:nvPr/>
        </p:nvSpPr>
        <p:spPr>
          <a:xfrm>
            <a:off x="4162425" y="3076575"/>
            <a:ext cx="247650" cy="24765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21" name="直线连接符 20">
            <a:extLst>
              <a:ext uri="{FF2B5EF4-FFF2-40B4-BE49-F238E27FC236}">
                <a16:creationId xmlns:a16="http://schemas.microsoft.com/office/drawing/2014/main" id="{FC17BB76-F9A9-48F5-A5F0-43086B243C67}"/>
              </a:ext>
            </a:extLst>
          </p:cNvPr>
          <p:cNvSpPr>
            <a:spLocks noGrp="1"/>
          </p:cNvSpPr>
          <p:nvPr/>
        </p:nvSpPr>
        <p:spPr>
          <a:xfrm>
            <a:off x="4286250" y="3352800"/>
            <a:ext cx="0" cy="55245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621BD43-4104-4CF1-9808-3B098E02025E}"/>
              </a:ext>
            </a:extLst>
          </p:cNvPr>
          <p:cNvSpPr>
            <a:spLocks noGrp="1"/>
          </p:cNvSpPr>
          <p:nvPr/>
        </p:nvSpPr>
        <p:spPr>
          <a:xfrm>
            <a:off x="1219200" y="4438650"/>
            <a:ext cx="3390900" cy="17145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31796825-6121-49AA-8657-1DDD7B3BDC00}"/>
              </a:ext>
            </a:extLst>
          </p:cNvPr>
          <p:cNvSpPr>
            <a:spLocks noGrp="1"/>
          </p:cNvSpPr>
          <p:nvPr/>
        </p:nvSpPr>
        <p:spPr>
          <a:xfrm>
            <a:off x="5753100" y="17145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E13135C-B8EE-4E3C-87D7-F4FA9D41CC6F}"/>
              </a:ext>
            </a:extLst>
          </p:cNvPr>
          <p:cNvSpPr>
            <a:spLocks noGrp="1"/>
          </p:cNvSpPr>
          <p:nvPr/>
        </p:nvSpPr>
        <p:spPr>
          <a:xfrm>
            <a:off x="5943600" y="18097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功能载体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EF46BB8-330B-4C74-85E7-ADC551E9A6CD}"/>
              </a:ext>
            </a:extLst>
          </p:cNvPr>
          <p:cNvSpPr>
            <a:spLocks noGrp="1"/>
          </p:cNvSpPr>
          <p:nvPr/>
        </p:nvSpPr>
        <p:spPr>
          <a:xfrm>
            <a:off x="7086600" y="17907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玄关钥匙挂钩与小物收纳</a:t>
            </a: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32A19174-250F-4CFB-A11A-C964447C30FB}"/>
              </a:ext>
            </a:extLst>
          </p:cNvPr>
          <p:cNvSpPr>
            <a:spLocks noGrp="1"/>
          </p:cNvSpPr>
          <p:nvPr/>
        </p:nvSpPr>
        <p:spPr>
          <a:xfrm>
            <a:off x="5753100" y="25527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232FE00-F6D3-4C54-B724-2E1ECF75DD6D}"/>
              </a:ext>
            </a:extLst>
          </p:cNvPr>
          <p:cNvSpPr>
            <a:spLocks noGrp="1"/>
          </p:cNvSpPr>
          <p:nvPr/>
        </p:nvSpPr>
        <p:spPr>
          <a:xfrm>
            <a:off x="5943600" y="26479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动作设计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CB65076-2AAB-45D9-A202-135AFC9F6F1C}"/>
              </a:ext>
            </a:extLst>
          </p:cNvPr>
          <p:cNvSpPr>
            <a:spLocks noGrp="1"/>
          </p:cNvSpPr>
          <p:nvPr/>
        </p:nvSpPr>
        <p:spPr>
          <a:xfrm>
            <a:off x="7086600" y="26289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钥匙挂入后对应位置亮起，取下后熄灭</a:t>
            </a:r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0FE7C345-2CE7-467D-BF82-692598EDA53D}"/>
              </a:ext>
            </a:extLst>
          </p:cNvPr>
          <p:cNvSpPr>
            <a:spLocks noGrp="1"/>
          </p:cNvSpPr>
          <p:nvPr/>
        </p:nvSpPr>
        <p:spPr>
          <a:xfrm>
            <a:off x="5753100" y="33909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1397D61-747E-4757-B7D2-05B0153D103A}"/>
              </a:ext>
            </a:extLst>
          </p:cNvPr>
          <p:cNvSpPr>
            <a:spLocks noGrp="1"/>
          </p:cNvSpPr>
          <p:nvPr/>
        </p:nvSpPr>
        <p:spPr>
          <a:xfrm>
            <a:off x="5943600" y="34861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情绪语义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7C369A7-C0FE-4053-8CEC-E46C42A703AE}"/>
              </a:ext>
            </a:extLst>
          </p:cNvPr>
          <p:cNvSpPr>
            <a:spLocks noGrp="1"/>
          </p:cNvSpPr>
          <p:nvPr/>
        </p:nvSpPr>
        <p:spPr>
          <a:xfrm>
            <a:off x="7086600" y="34671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保存进度、完成归位、回到安全地点</a:t>
            </a:r>
          </a:p>
        </p:txBody>
      </p:sp>
      <p:sp>
        <p:nvSpPr>
          <p:cNvPr id="32" name="圆角矩形 31">
            <a:extLst>
              <a:ext uri="{FF2B5EF4-FFF2-40B4-BE49-F238E27FC236}">
                <a16:creationId xmlns:a16="http://schemas.microsoft.com/office/drawing/2014/main" id="{816B9756-EE1A-4EBC-AE57-0BE8A11102E2}"/>
              </a:ext>
            </a:extLst>
          </p:cNvPr>
          <p:cNvSpPr>
            <a:spLocks noGrp="1"/>
          </p:cNvSpPr>
          <p:nvPr/>
        </p:nvSpPr>
        <p:spPr>
          <a:xfrm>
            <a:off x="5753100" y="42291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0AB81D5-D788-49EB-BD4D-C804517ED105}"/>
              </a:ext>
            </a:extLst>
          </p:cNvPr>
          <p:cNvSpPr>
            <a:spLocks noGrp="1"/>
          </p:cNvSpPr>
          <p:nvPr/>
        </p:nvSpPr>
        <p:spPr>
          <a:xfrm>
            <a:off x="5943600" y="43243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反馈设计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A4DB879-8523-4BC1-82E5-5BFC35D13F14}"/>
              </a:ext>
            </a:extLst>
          </p:cNvPr>
          <p:cNvSpPr>
            <a:spLocks noGrp="1"/>
          </p:cNvSpPr>
          <p:nvPr/>
        </p:nvSpPr>
        <p:spPr>
          <a:xfrm>
            <a:off x="7086600" y="43053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重量触发、低亮状态条、无声音</a:t>
            </a:r>
          </a:p>
        </p:txBody>
      </p: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BF764898-2F1C-478E-9950-6680DD2C1989}"/>
              </a:ext>
            </a:extLst>
          </p:cNvPr>
          <p:cNvSpPr>
            <a:spLocks noGrp="1"/>
          </p:cNvSpPr>
          <p:nvPr/>
        </p:nvSpPr>
        <p:spPr>
          <a:xfrm>
            <a:off x="5753100" y="5067300"/>
            <a:ext cx="5048250" cy="666750"/>
          </a:xfrm>
          <a:prstGeom prst="roundRect">
            <a:avLst>
              <a:gd name="adj" fmla="val 11429"/>
            </a:avLst>
          </a:prstGeom>
          <a:solidFill>
            <a:srgbClr val="E8F8F4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23ED526-6CAD-4218-A775-6FDF676131A2}"/>
              </a:ext>
            </a:extLst>
          </p:cNvPr>
          <p:cNvSpPr>
            <a:spLocks noGrp="1"/>
          </p:cNvSpPr>
          <p:nvPr/>
        </p:nvSpPr>
        <p:spPr>
          <a:xfrm>
            <a:off x="5943600" y="5162550"/>
            <a:ext cx="1047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设计价值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B89A26A-6113-45C9-97EE-146486DDB759}"/>
              </a:ext>
            </a:extLst>
          </p:cNvPr>
          <p:cNvSpPr>
            <a:spLocks noGrp="1"/>
          </p:cNvSpPr>
          <p:nvPr/>
        </p:nvSpPr>
        <p:spPr>
          <a:xfrm>
            <a:off x="7086600" y="5143500"/>
            <a:ext cx="3467100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把回家后的随手动作转化为归属感与完成感</a:t>
            </a:r>
          </a:p>
        </p:txBody>
      </p: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72ED2DA1-3109-4F07-88B6-2CB4CDB54C80}"/>
              </a:ext>
            </a:extLst>
          </p:cNvPr>
          <p:cNvSpPr>
            <a:spLocks noGrp="1"/>
          </p:cNvSpPr>
          <p:nvPr/>
        </p:nvSpPr>
        <p:spPr>
          <a:xfrm>
            <a:off x="6096000" y="5962650"/>
            <a:ext cx="4381500" cy="323850"/>
          </a:xfrm>
          <a:prstGeom prst="roundRect">
            <a:avLst>
              <a:gd name="adj" fmla="val 23529"/>
            </a:avLst>
          </a:prstGeom>
          <a:solidFill>
            <a:srgbClr val="252B29"/>
          </a:solidFill>
          <a:ln w="9525">
            <a:solidFill>
              <a:srgbClr val="252B29"/>
            </a:solidFill>
            <a:prstDash val="solid"/>
          </a:ln>
        </p:spPr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7ED3FF0-F735-4F34-BCE4-9D5A1E204195}"/>
              </a:ext>
            </a:extLst>
          </p:cNvPr>
          <p:cNvSpPr>
            <a:spLocks noGrp="1"/>
          </p:cNvSpPr>
          <p:nvPr/>
        </p:nvSpPr>
        <p:spPr>
          <a:xfrm>
            <a:off x="6096000" y="5962650"/>
            <a:ext cx="43815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与钥匙原题形成闭环：钥匙既是研究起点，也成为最终产品的使用内容</a:t>
            </a:r>
          </a:p>
        </p:txBody>
      </p:sp>
    </p:spTree>
    <p:extLst>
      <p:ext uri="{BB962C8B-B14F-4D97-AF65-F5344CB8AC3E}">
        <p14:creationId xmlns:p14="http://schemas.microsoft.com/office/powerpoint/2010/main" val="1251682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>
            <a:extLst>
              <a:ext uri="{FF2B5EF4-FFF2-40B4-BE49-F238E27FC236}">
                <a16:creationId xmlns:a16="http://schemas.microsoft.com/office/drawing/2014/main" id="{85D09B47-1C72-4CB5-A973-CF66FBBDB252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方案筛选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30D5CAE-EF57-4EBE-A9E9-A18880918F4D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20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022030C-98D4-448D-9F37-0922E7132127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AC45D0-0742-45F1-B17A-224978403402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1E487B9-4EB4-45B1-B1D6-E26CAD618C98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C150727-0539-42AF-B073-E02C5DB9D673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936126-2938-41A8-9A17-9E28A80EDA9F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五个方案的功能价值与系列潜力比较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BD3DC78-0435-4153-9112-B98BD0A9F31B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1905000" cy="457200"/>
          </a:xfrm>
          <a:prstGeom prst="rect">
            <a:avLst/>
          </a:prstGeom>
          <a:solidFill>
            <a:srgbClr val="252B29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29427CC-DA5F-4CB3-A9C8-8A7FB253C049}"/>
              </a:ext>
            </a:extLst>
          </p:cNvPr>
          <p:cNvSpPr>
            <a:spLocks noGrp="1"/>
          </p:cNvSpPr>
          <p:nvPr/>
        </p:nvSpPr>
        <p:spPr>
          <a:xfrm>
            <a:off x="609600" y="1676400"/>
            <a:ext cx="190500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方案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7A5FEE2-E8F5-46D5-903C-46BEA7CC5E44}"/>
              </a:ext>
            </a:extLst>
          </p:cNvPr>
          <p:cNvSpPr>
            <a:spLocks noGrp="1"/>
          </p:cNvSpPr>
          <p:nvPr/>
        </p:nvSpPr>
        <p:spPr>
          <a:xfrm>
            <a:off x="2514600" y="1676400"/>
            <a:ext cx="2000250" cy="457200"/>
          </a:xfrm>
          <a:prstGeom prst="rect">
            <a:avLst/>
          </a:prstGeom>
          <a:solidFill>
            <a:srgbClr val="252B29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839F80B-3A44-48C0-8284-BB26B63B6DA7}"/>
              </a:ext>
            </a:extLst>
          </p:cNvPr>
          <p:cNvSpPr>
            <a:spLocks noGrp="1"/>
          </p:cNvSpPr>
          <p:nvPr/>
        </p:nvSpPr>
        <p:spPr>
          <a:xfrm>
            <a:off x="2514600" y="1676400"/>
            <a:ext cx="20002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使用频率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5A7F59-E7AB-4682-A01F-D96A98B8A417}"/>
              </a:ext>
            </a:extLst>
          </p:cNvPr>
          <p:cNvSpPr>
            <a:spLocks noGrp="1"/>
          </p:cNvSpPr>
          <p:nvPr/>
        </p:nvSpPr>
        <p:spPr>
          <a:xfrm>
            <a:off x="4514850" y="1676400"/>
            <a:ext cx="1809750" cy="457200"/>
          </a:xfrm>
          <a:prstGeom prst="rect">
            <a:avLst/>
          </a:prstGeom>
          <a:solidFill>
            <a:srgbClr val="252B29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DFA34DB-F1E3-4D07-B2FE-CE51A84DC02E}"/>
              </a:ext>
            </a:extLst>
          </p:cNvPr>
          <p:cNvSpPr>
            <a:spLocks noGrp="1"/>
          </p:cNvSpPr>
          <p:nvPr/>
        </p:nvSpPr>
        <p:spPr>
          <a:xfrm>
            <a:off x="4514850" y="1676400"/>
            <a:ext cx="18097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动作趣味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912042E-8A9F-4C01-9449-9FB5D08DD5CD}"/>
              </a:ext>
            </a:extLst>
          </p:cNvPr>
          <p:cNvSpPr>
            <a:spLocks noGrp="1"/>
          </p:cNvSpPr>
          <p:nvPr/>
        </p:nvSpPr>
        <p:spPr>
          <a:xfrm>
            <a:off x="6324600" y="1676400"/>
            <a:ext cx="1809750" cy="457200"/>
          </a:xfrm>
          <a:prstGeom prst="rect">
            <a:avLst/>
          </a:prstGeom>
          <a:solidFill>
            <a:srgbClr val="252B29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469065B-4960-46DF-A8F4-415BFE83F488}"/>
              </a:ext>
            </a:extLst>
          </p:cNvPr>
          <p:cNvSpPr>
            <a:spLocks noGrp="1"/>
          </p:cNvSpPr>
          <p:nvPr/>
        </p:nvSpPr>
        <p:spPr>
          <a:xfrm>
            <a:off x="6324600" y="1676400"/>
            <a:ext cx="18097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功能清晰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A0A5281-5772-4FB2-850C-71F02BF90EAE}"/>
              </a:ext>
            </a:extLst>
          </p:cNvPr>
          <p:cNvSpPr>
            <a:spLocks noGrp="1"/>
          </p:cNvSpPr>
          <p:nvPr/>
        </p:nvSpPr>
        <p:spPr>
          <a:xfrm>
            <a:off x="8134350" y="1676400"/>
            <a:ext cx="1714500" cy="457200"/>
          </a:xfrm>
          <a:prstGeom prst="rect">
            <a:avLst/>
          </a:prstGeom>
          <a:solidFill>
            <a:srgbClr val="252B29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37DBEFD-BFD4-4472-8770-06F52D8E923E}"/>
              </a:ext>
            </a:extLst>
          </p:cNvPr>
          <p:cNvSpPr>
            <a:spLocks noGrp="1"/>
          </p:cNvSpPr>
          <p:nvPr/>
        </p:nvSpPr>
        <p:spPr>
          <a:xfrm>
            <a:off x="8134350" y="1676400"/>
            <a:ext cx="171450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制造难度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E49905D-E2BB-4076-8466-D42C96578BD8}"/>
              </a:ext>
            </a:extLst>
          </p:cNvPr>
          <p:cNvSpPr>
            <a:spLocks noGrp="1"/>
          </p:cNvSpPr>
          <p:nvPr/>
        </p:nvSpPr>
        <p:spPr>
          <a:xfrm>
            <a:off x="9848850" y="1676400"/>
            <a:ext cx="952500" cy="457200"/>
          </a:xfrm>
          <a:prstGeom prst="rect">
            <a:avLst/>
          </a:prstGeom>
          <a:solidFill>
            <a:srgbClr val="252B29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59DC883-F32E-4F07-9FBD-446CA03649D2}"/>
              </a:ext>
            </a:extLst>
          </p:cNvPr>
          <p:cNvSpPr>
            <a:spLocks noGrp="1"/>
          </p:cNvSpPr>
          <p:nvPr/>
        </p:nvSpPr>
        <p:spPr>
          <a:xfrm>
            <a:off x="9848850" y="1676400"/>
            <a:ext cx="95250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优先级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235197C-2A91-47F7-9817-55E8A1632F71}"/>
              </a:ext>
            </a:extLst>
          </p:cNvPr>
          <p:cNvSpPr>
            <a:spLocks noGrp="1"/>
          </p:cNvSpPr>
          <p:nvPr/>
        </p:nvSpPr>
        <p:spPr>
          <a:xfrm>
            <a:off x="609600" y="2133600"/>
            <a:ext cx="190500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334CBDC-C319-4D80-9792-E03541DC96D0}"/>
              </a:ext>
            </a:extLst>
          </p:cNvPr>
          <p:cNvSpPr>
            <a:spLocks noGrp="1"/>
          </p:cNvSpPr>
          <p:nvPr/>
        </p:nvSpPr>
        <p:spPr>
          <a:xfrm>
            <a:off x="704850" y="2133600"/>
            <a:ext cx="17145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像素启动器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A289440-03BB-4703-B969-A4C6F950F6C7}"/>
              </a:ext>
            </a:extLst>
          </p:cNvPr>
          <p:cNvSpPr>
            <a:spLocks noGrp="1"/>
          </p:cNvSpPr>
          <p:nvPr/>
        </p:nvSpPr>
        <p:spPr>
          <a:xfrm>
            <a:off x="2514600" y="2133600"/>
            <a:ext cx="200025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BCC6852-029A-4A79-84FC-33D9AA78A45B}"/>
              </a:ext>
            </a:extLst>
          </p:cNvPr>
          <p:cNvSpPr>
            <a:spLocks noGrp="1"/>
          </p:cNvSpPr>
          <p:nvPr/>
        </p:nvSpPr>
        <p:spPr>
          <a:xfrm>
            <a:off x="2609850" y="2133600"/>
            <a:ext cx="180975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高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81BE495-BBD0-4395-B0A9-005B13934662}"/>
              </a:ext>
            </a:extLst>
          </p:cNvPr>
          <p:cNvSpPr>
            <a:spLocks noGrp="1"/>
          </p:cNvSpPr>
          <p:nvPr/>
        </p:nvSpPr>
        <p:spPr>
          <a:xfrm>
            <a:off x="4514850" y="2133600"/>
            <a:ext cx="180975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8E2CF0D-C954-43B4-B17E-8CB1A9528C60}"/>
              </a:ext>
            </a:extLst>
          </p:cNvPr>
          <p:cNvSpPr>
            <a:spLocks noGrp="1"/>
          </p:cNvSpPr>
          <p:nvPr/>
        </p:nvSpPr>
        <p:spPr>
          <a:xfrm>
            <a:off x="4610100" y="2133600"/>
            <a:ext cx="161925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高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D1BCE75-6F4B-442F-8BC7-EF03F868269C}"/>
              </a:ext>
            </a:extLst>
          </p:cNvPr>
          <p:cNvSpPr>
            <a:spLocks noGrp="1"/>
          </p:cNvSpPr>
          <p:nvPr/>
        </p:nvSpPr>
        <p:spPr>
          <a:xfrm>
            <a:off x="6324600" y="2133600"/>
            <a:ext cx="180975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2E55358-574F-4349-BCEF-AD3487F8A118}"/>
              </a:ext>
            </a:extLst>
          </p:cNvPr>
          <p:cNvSpPr>
            <a:spLocks noGrp="1"/>
          </p:cNvSpPr>
          <p:nvPr/>
        </p:nvSpPr>
        <p:spPr>
          <a:xfrm>
            <a:off x="6419850" y="2133600"/>
            <a:ext cx="161925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25AB714-EB9E-48C3-A49C-EA2CE2375C86}"/>
              </a:ext>
            </a:extLst>
          </p:cNvPr>
          <p:cNvSpPr>
            <a:spLocks noGrp="1"/>
          </p:cNvSpPr>
          <p:nvPr/>
        </p:nvSpPr>
        <p:spPr>
          <a:xfrm>
            <a:off x="8134350" y="2133600"/>
            <a:ext cx="171450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782EFE6-AB5E-484B-BFDF-08EA2D16166F}"/>
              </a:ext>
            </a:extLst>
          </p:cNvPr>
          <p:cNvSpPr>
            <a:spLocks noGrp="1"/>
          </p:cNvSpPr>
          <p:nvPr/>
        </p:nvSpPr>
        <p:spPr>
          <a:xfrm>
            <a:off x="8229600" y="2133600"/>
            <a:ext cx="15240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中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637219D-6AA3-4937-9295-90B7CC61660D}"/>
              </a:ext>
            </a:extLst>
          </p:cNvPr>
          <p:cNvSpPr>
            <a:spLocks noGrp="1"/>
          </p:cNvSpPr>
          <p:nvPr/>
        </p:nvSpPr>
        <p:spPr>
          <a:xfrm>
            <a:off x="9848850" y="2133600"/>
            <a:ext cx="95250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86FAF58-461C-47D0-A8EA-2B0D328D8460}"/>
              </a:ext>
            </a:extLst>
          </p:cNvPr>
          <p:cNvSpPr>
            <a:spLocks noGrp="1"/>
          </p:cNvSpPr>
          <p:nvPr/>
        </p:nvSpPr>
        <p:spPr>
          <a:xfrm>
            <a:off x="9944100" y="2133600"/>
            <a:ext cx="7620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A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B899738-6123-4D17-B3DE-553404C1FCDD}"/>
              </a:ext>
            </a:extLst>
          </p:cNvPr>
          <p:cNvSpPr>
            <a:spLocks noGrp="1"/>
          </p:cNvSpPr>
          <p:nvPr/>
        </p:nvSpPr>
        <p:spPr>
          <a:xfrm>
            <a:off x="609600" y="2800350"/>
            <a:ext cx="190500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25D90E1-2C1F-4E4D-8829-06D55FC05DF8}"/>
              </a:ext>
            </a:extLst>
          </p:cNvPr>
          <p:cNvSpPr>
            <a:spLocks noGrp="1"/>
          </p:cNvSpPr>
          <p:nvPr/>
        </p:nvSpPr>
        <p:spPr>
          <a:xfrm>
            <a:off x="704850" y="2800350"/>
            <a:ext cx="17145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幸运拉杆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60795C7-D0F8-4FBF-BF72-F1BBB936B553}"/>
              </a:ext>
            </a:extLst>
          </p:cNvPr>
          <p:cNvSpPr>
            <a:spLocks noGrp="1"/>
          </p:cNvSpPr>
          <p:nvPr/>
        </p:nvSpPr>
        <p:spPr>
          <a:xfrm>
            <a:off x="2514600" y="2800350"/>
            <a:ext cx="200025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C462A8B-633B-4EBE-B8A6-630B7BBE9732}"/>
              </a:ext>
            </a:extLst>
          </p:cNvPr>
          <p:cNvSpPr>
            <a:spLocks noGrp="1"/>
          </p:cNvSpPr>
          <p:nvPr/>
        </p:nvSpPr>
        <p:spPr>
          <a:xfrm>
            <a:off x="2609850" y="2800350"/>
            <a:ext cx="180975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中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35249B4-77A3-4FA2-8F2D-0153C9BCF66F}"/>
              </a:ext>
            </a:extLst>
          </p:cNvPr>
          <p:cNvSpPr>
            <a:spLocks noGrp="1"/>
          </p:cNvSpPr>
          <p:nvPr/>
        </p:nvSpPr>
        <p:spPr>
          <a:xfrm>
            <a:off x="4514850" y="2800350"/>
            <a:ext cx="180975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1A9C98B-83F4-45BE-B96D-42F1FAD67954}"/>
              </a:ext>
            </a:extLst>
          </p:cNvPr>
          <p:cNvSpPr>
            <a:spLocks noGrp="1"/>
          </p:cNvSpPr>
          <p:nvPr/>
        </p:nvSpPr>
        <p:spPr>
          <a:xfrm>
            <a:off x="4610100" y="2800350"/>
            <a:ext cx="161925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很高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61D41730-8E11-4A6D-A13B-C399986577AD}"/>
              </a:ext>
            </a:extLst>
          </p:cNvPr>
          <p:cNvSpPr>
            <a:spLocks noGrp="1"/>
          </p:cNvSpPr>
          <p:nvPr/>
        </p:nvSpPr>
        <p:spPr>
          <a:xfrm>
            <a:off x="6324600" y="2800350"/>
            <a:ext cx="180975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F91510F-C330-4566-AF90-C2CBFB275363}"/>
              </a:ext>
            </a:extLst>
          </p:cNvPr>
          <p:cNvSpPr>
            <a:spLocks noGrp="1"/>
          </p:cNvSpPr>
          <p:nvPr/>
        </p:nvSpPr>
        <p:spPr>
          <a:xfrm>
            <a:off x="6419850" y="2800350"/>
            <a:ext cx="161925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高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486C16A-0DB2-47B8-88D3-372C5872226F}"/>
              </a:ext>
            </a:extLst>
          </p:cNvPr>
          <p:cNvSpPr>
            <a:spLocks noGrp="1"/>
          </p:cNvSpPr>
          <p:nvPr/>
        </p:nvSpPr>
        <p:spPr>
          <a:xfrm>
            <a:off x="8134350" y="2800350"/>
            <a:ext cx="171450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49E40D3-6F62-4D15-BE17-D3A710597225}"/>
              </a:ext>
            </a:extLst>
          </p:cNvPr>
          <p:cNvSpPr>
            <a:spLocks noGrp="1"/>
          </p:cNvSpPr>
          <p:nvPr/>
        </p:nvSpPr>
        <p:spPr>
          <a:xfrm>
            <a:off x="8229600" y="2800350"/>
            <a:ext cx="15240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中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62A2CCB-F621-454F-8741-82901367EEF3}"/>
              </a:ext>
            </a:extLst>
          </p:cNvPr>
          <p:cNvSpPr>
            <a:spLocks noGrp="1"/>
          </p:cNvSpPr>
          <p:nvPr/>
        </p:nvSpPr>
        <p:spPr>
          <a:xfrm>
            <a:off x="9848850" y="2800350"/>
            <a:ext cx="95250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73ABA01-B641-4086-8A05-0FA5C2910290}"/>
              </a:ext>
            </a:extLst>
          </p:cNvPr>
          <p:cNvSpPr>
            <a:spLocks noGrp="1"/>
          </p:cNvSpPr>
          <p:nvPr/>
        </p:nvSpPr>
        <p:spPr>
          <a:xfrm>
            <a:off x="9944100" y="2800350"/>
            <a:ext cx="7620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A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6E96055-ECE6-4939-8A6D-6FBDCD2F1D8E}"/>
              </a:ext>
            </a:extLst>
          </p:cNvPr>
          <p:cNvSpPr>
            <a:spLocks noGrp="1"/>
          </p:cNvSpPr>
          <p:nvPr/>
        </p:nvSpPr>
        <p:spPr>
          <a:xfrm>
            <a:off x="609600" y="3467100"/>
            <a:ext cx="190500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F2DFC672-CA11-4E38-8ACD-04143F60CF02}"/>
              </a:ext>
            </a:extLst>
          </p:cNvPr>
          <p:cNvSpPr>
            <a:spLocks noGrp="1"/>
          </p:cNvSpPr>
          <p:nvPr/>
        </p:nvSpPr>
        <p:spPr>
          <a:xfrm>
            <a:off x="704850" y="3467100"/>
            <a:ext cx="17145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能量补给站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53D0F8D-E900-421B-B072-3E77DF4C0420}"/>
              </a:ext>
            </a:extLst>
          </p:cNvPr>
          <p:cNvSpPr>
            <a:spLocks noGrp="1"/>
          </p:cNvSpPr>
          <p:nvPr/>
        </p:nvSpPr>
        <p:spPr>
          <a:xfrm>
            <a:off x="2514600" y="3467100"/>
            <a:ext cx="200025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DB4DC9C2-E138-428C-A0FC-24794097970E}"/>
              </a:ext>
            </a:extLst>
          </p:cNvPr>
          <p:cNvSpPr>
            <a:spLocks noGrp="1"/>
          </p:cNvSpPr>
          <p:nvPr/>
        </p:nvSpPr>
        <p:spPr>
          <a:xfrm>
            <a:off x="2609850" y="3467100"/>
            <a:ext cx="180975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高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C7FFBD3-2A63-4F81-AB81-204324663379}"/>
              </a:ext>
            </a:extLst>
          </p:cNvPr>
          <p:cNvSpPr>
            <a:spLocks noGrp="1"/>
          </p:cNvSpPr>
          <p:nvPr/>
        </p:nvSpPr>
        <p:spPr>
          <a:xfrm>
            <a:off x="4514850" y="3467100"/>
            <a:ext cx="180975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A60B619-77E6-476B-B241-70495BDFA01C}"/>
              </a:ext>
            </a:extLst>
          </p:cNvPr>
          <p:cNvSpPr>
            <a:spLocks noGrp="1"/>
          </p:cNvSpPr>
          <p:nvPr/>
        </p:nvSpPr>
        <p:spPr>
          <a:xfrm>
            <a:off x="4610100" y="3467100"/>
            <a:ext cx="161925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中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26C295FC-D3DD-49E5-8C26-21ECE2708F13}"/>
              </a:ext>
            </a:extLst>
          </p:cNvPr>
          <p:cNvSpPr>
            <a:spLocks noGrp="1"/>
          </p:cNvSpPr>
          <p:nvPr/>
        </p:nvSpPr>
        <p:spPr>
          <a:xfrm>
            <a:off x="6324600" y="3467100"/>
            <a:ext cx="180975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502E6CA4-6FCE-472F-A208-825DBECB75F8}"/>
              </a:ext>
            </a:extLst>
          </p:cNvPr>
          <p:cNvSpPr>
            <a:spLocks noGrp="1"/>
          </p:cNvSpPr>
          <p:nvPr/>
        </p:nvSpPr>
        <p:spPr>
          <a:xfrm>
            <a:off x="6419850" y="3467100"/>
            <a:ext cx="161925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很高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76E19F34-D293-4526-A7D1-D1A162E6C5B8}"/>
              </a:ext>
            </a:extLst>
          </p:cNvPr>
          <p:cNvSpPr>
            <a:spLocks noGrp="1"/>
          </p:cNvSpPr>
          <p:nvPr/>
        </p:nvSpPr>
        <p:spPr>
          <a:xfrm>
            <a:off x="8134350" y="3467100"/>
            <a:ext cx="171450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07599F2D-A516-46CE-B0BE-7BB4EC184250}"/>
              </a:ext>
            </a:extLst>
          </p:cNvPr>
          <p:cNvSpPr>
            <a:spLocks noGrp="1"/>
          </p:cNvSpPr>
          <p:nvPr/>
        </p:nvSpPr>
        <p:spPr>
          <a:xfrm>
            <a:off x="8229600" y="3467100"/>
            <a:ext cx="15240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中高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2A19ABD-4241-4AE0-98AD-69EC2666121F}"/>
              </a:ext>
            </a:extLst>
          </p:cNvPr>
          <p:cNvSpPr>
            <a:spLocks noGrp="1"/>
          </p:cNvSpPr>
          <p:nvPr/>
        </p:nvSpPr>
        <p:spPr>
          <a:xfrm>
            <a:off x="9848850" y="3467100"/>
            <a:ext cx="952500" cy="666750"/>
          </a:xfrm>
          <a:prstGeom prst="rect">
            <a:avLst/>
          </a:prstGeom>
          <a:solidFill>
            <a:srgbClr val="FFF6D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3DEAAF1-B115-433F-9616-BA26721EA11E}"/>
              </a:ext>
            </a:extLst>
          </p:cNvPr>
          <p:cNvSpPr>
            <a:spLocks noGrp="1"/>
          </p:cNvSpPr>
          <p:nvPr/>
        </p:nvSpPr>
        <p:spPr>
          <a:xfrm>
            <a:off x="9944100" y="3467100"/>
            <a:ext cx="7620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A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DD3EE326-2FB2-4F2C-A9F1-2F7BA0318BBC}"/>
              </a:ext>
            </a:extLst>
          </p:cNvPr>
          <p:cNvSpPr>
            <a:spLocks noGrp="1"/>
          </p:cNvSpPr>
          <p:nvPr/>
        </p:nvSpPr>
        <p:spPr>
          <a:xfrm>
            <a:off x="609600" y="4133850"/>
            <a:ext cx="1905000" cy="666750"/>
          </a:xfrm>
          <a:prstGeom prst="rect">
            <a:avLst/>
          </a:prstGeom>
          <a:solidFill>
            <a:srgbClr val="F8F8F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92A744BD-A005-4B57-94AA-E4668684368B}"/>
              </a:ext>
            </a:extLst>
          </p:cNvPr>
          <p:cNvSpPr>
            <a:spLocks noGrp="1"/>
          </p:cNvSpPr>
          <p:nvPr/>
        </p:nvSpPr>
        <p:spPr>
          <a:xfrm>
            <a:off x="704850" y="4133850"/>
            <a:ext cx="17145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任务门把手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0011B9A8-C68D-4187-BAD8-2DFD6945472A}"/>
              </a:ext>
            </a:extLst>
          </p:cNvPr>
          <p:cNvSpPr>
            <a:spLocks noGrp="1"/>
          </p:cNvSpPr>
          <p:nvPr/>
        </p:nvSpPr>
        <p:spPr>
          <a:xfrm>
            <a:off x="2514600" y="4133850"/>
            <a:ext cx="2000250" cy="666750"/>
          </a:xfrm>
          <a:prstGeom prst="rect">
            <a:avLst/>
          </a:prstGeom>
          <a:solidFill>
            <a:srgbClr val="F8F8F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E1ED3130-7C8F-4E38-B446-48013ED6CAC6}"/>
              </a:ext>
            </a:extLst>
          </p:cNvPr>
          <p:cNvSpPr>
            <a:spLocks noGrp="1"/>
          </p:cNvSpPr>
          <p:nvPr/>
        </p:nvSpPr>
        <p:spPr>
          <a:xfrm>
            <a:off x="2609850" y="4133850"/>
            <a:ext cx="180975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高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A905DA03-CE0D-4C15-AB01-31E9DA36A3FA}"/>
              </a:ext>
            </a:extLst>
          </p:cNvPr>
          <p:cNvSpPr>
            <a:spLocks noGrp="1"/>
          </p:cNvSpPr>
          <p:nvPr/>
        </p:nvSpPr>
        <p:spPr>
          <a:xfrm>
            <a:off x="4514850" y="4133850"/>
            <a:ext cx="1809750" cy="666750"/>
          </a:xfrm>
          <a:prstGeom prst="rect">
            <a:avLst/>
          </a:prstGeom>
          <a:solidFill>
            <a:srgbClr val="F8F8F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D95150C-4143-40F6-A7B5-4717C770BD93}"/>
              </a:ext>
            </a:extLst>
          </p:cNvPr>
          <p:cNvSpPr>
            <a:spLocks noGrp="1"/>
          </p:cNvSpPr>
          <p:nvPr/>
        </p:nvSpPr>
        <p:spPr>
          <a:xfrm>
            <a:off x="4610100" y="4133850"/>
            <a:ext cx="161925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中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953ED6F7-FA4F-4559-A25A-746FA58052CA}"/>
              </a:ext>
            </a:extLst>
          </p:cNvPr>
          <p:cNvSpPr>
            <a:spLocks noGrp="1"/>
          </p:cNvSpPr>
          <p:nvPr/>
        </p:nvSpPr>
        <p:spPr>
          <a:xfrm>
            <a:off x="6324600" y="4133850"/>
            <a:ext cx="1809750" cy="666750"/>
          </a:xfrm>
          <a:prstGeom prst="rect">
            <a:avLst/>
          </a:prstGeom>
          <a:solidFill>
            <a:srgbClr val="F8F8F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07F4D615-D5E6-4089-9C1E-013722B4C90B}"/>
              </a:ext>
            </a:extLst>
          </p:cNvPr>
          <p:cNvSpPr>
            <a:spLocks noGrp="1"/>
          </p:cNvSpPr>
          <p:nvPr/>
        </p:nvSpPr>
        <p:spPr>
          <a:xfrm>
            <a:off x="6419850" y="4133850"/>
            <a:ext cx="161925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很高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C61688CB-626B-440D-9FAD-03BEE25C4E53}"/>
              </a:ext>
            </a:extLst>
          </p:cNvPr>
          <p:cNvSpPr>
            <a:spLocks noGrp="1"/>
          </p:cNvSpPr>
          <p:nvPr/>
        </p:nvSpPr>
        <p:spPr>
          <a:xfrm>
            <a:off x="8134350" y="4133850"/>
            <a:ext cx="1714500" cy="666750"/>
          </a:xfrm>
          <a:prstGeom prst="rect">
            <a:avLst/>
          </a:prstGeom>
          <a:solidFill>
            <a:srgbClr val="F8F8F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2AB7C74D-EDC3-493D-BEDD-6CC2DF8E6E16}"/>
              </a:ext>
            </a:extLst>
          </p:cNvPr>
          <p:cNvSpPr>
            <a:spLocks noGrp="1"/>
          </p:cNvSpPr>
          <p:nvPr/>
        </p:nvSpPr>
        <p:spPr>
          <a:xfrm>
            <a:off x="8229600" y="4133850"/>
            <a:ext cx="15240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高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EB07A811-3393-498B-9338-F37D56B13DC7}"/>
              </a:ext>
            </a:extLst>
          </p:cNvPr>
          <p:cNvSpPr>
            <a:spLocks noGrp="1"/>
          </p:cNvSpPr>
          <p:nvPr/>
        </p:nvSpPr>
        <p:spPr>
          <a:xfrm>
            <a:off x="9848850" y="4133850"/>
            <a:ext cx="952500" cy="666750"/>
          </a:xfrm>
          <a:prstGeom prst="rect">
            <a:avLst/>
          </a:prstGeom>
          <a:solidFill>
            <a:srgbClr val="F8F8F6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503BFB75-6D84-426B-81F0-4F67DD55A6BF}"/>
              </a:ext>
            </a:extLst>
          </p:cNvPr>
          <p:cNvSpPr>
            <a:spLocks noGrp="1"/>
          </p:cNvSpPr>
          <p:nvPr/>
        </p:nvSpPr>
        <p:spPr>
          <a:xfrm>
            <a:off x="9944100" y="4133850"/>
            <a:ext cx="7620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B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D9CB8CC8-C602-4B3A-9B8F-CEC6F289EBC8}"/>
              </a:ext>
            </a:extLst>
          </p:cNvPr>
          <p:cNvSpPr>
            <a:spLocks noGrp="1"/>
          </p:cNvSpPr>
          <p:nvPr/>
        </p:nvSpPr>
        <p:spPr>
          <a:xfrm>
            <a:off x="609600" y="4800600"/>
            <a:ext cx="1905000" cy="666750"/>
          </a:xfrm>
          <a:prstGeom prst="rect">
            <a:avLst/>
          </a:prstGeom>
          <a:solidFill>
            <a:srgbClr val="FFFFF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ABEF249-872E-41C4-BB4F-9893817E4308}"/>
              </a:ext>
            </a:extLst>
          </p:cNvPr>
          <p:cNvSpPr>
            <a:spLocks noGrp="1"/>
          </p:cNvSpPr>
          <p:nvPr/>
        </p:nvSpPr>
        <p:spPr>
          <a:xfrm>
            <a:off x="704850" y="4800600"/>
            <a:ext cx="17145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保存点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9B87FE62-F28D-449F-9A5D-3406BB6208FE}"/>
              </a:ext>
            </a:extLst>
          </p:cNvPr>
          <p:cNvSpPr>
            <a:spLocks noGrp="1"/>
          </p:cNvSpPr>
          <p:nvPr/>
        </p:nvSpPr>
        <p:spPr>
          <a:xfrm>
            <a:off x="2514600" y="4800600"/>
            <a:ext cx="2000250" cy="666750"/>
          </a:xfrm>
          <a:prstGeom prst="rect">
            <a:avLst/>
          </a:prstGeom>
          <a:solidFill>
            <a:srgbClr val="FFFFF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D7D01219-8E56-4A79-B7A8-4BA073E8A627}"/>
              </a:ext>
            </a:extLst>
          </p:cNvPr>
          <p:cNvSpPr>
            <a:spLocks noGrp="1"/>
          </p:cNvSpPr>
          <p:nvPr/>
        </p:nvSpPr>
        <p:spPr>
          <a:xfrm>
            <a:off x="2609850" y="4800600"/>
            <a:ext cx="180975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高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37DF83C2-8565-4F15-811D-6A6E52907043}"/>
              </a:ext>
            </a:extLst>
          </p:cNvPr>
          <p:cNvSpPr>
            <a:spLocks noGrp="1"/>
          </p:cNvSpPr>
          <p:nvPr/>
        </p:nvSpPr>
        <p:spPr>
          <a:xfrm>
            <a:off x="4514850" y="4800600"/>
            <a:ext cx="1809750" cy="666750"/>
          </a:xfrm>
          <a:prstGeom prst="rect">
            <a:avLst/>
          </a:prstGeom>
          <a:solidFill>
            <a:srgbClr val="FFFFF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5D63B9A2-E8FA-49BA-BC42-7AE86009773F}"/>
              </a:ext>
            </a:extLst>
          </p:cNvPr>
          <p:cNvSpPr>
            <a:spLocks noGrp="1"/>
          </p:cNvSpPr>
          <p:nvPr/>
        </p:nvSpPr>
        <p:spPr>
          <a:xfrm>
            <a:off x="4610100" y="4800600"/>
            <a:ext cx="161925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中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EEFD8854-F63A-41B7-ACA5-5EE497AAC9C5}"/>
              </a:ext>
            </a:extLst>
          </p:cNvPr>
          <p:cNvSpPr>
            <a:spLocks noGrp="1"/>
          </p:cNvSpPr>
          <p:nvPr/>
        </p:nvSpPr>
        <p:spPr>
          <a:xfrm>
            <a:off x="6324600" y="4800600"/>
            <a:ext cx="1809750" cy="666750"/>
          </a:xfrm>
          <a:prstGeom prst="rect">
            <a:avLst/>
          </a:prstGeom>
          <a:solidFill>
            <a:srgbClr val="FFFFF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3D624F68-1548-4F10-B228-6B41F5B0D969}"/>
              </a:ext>
            </a:extLst>
          </p:cNvPr>
          <p:cNvSpPr>
            <a:spLocks noGrp="1"/>
          </p:cNvSpPr>
          <p:nvPr/>
        </p:nvSpPr>
        <p:spPr>
          <a:xfrm>
            <a:off x="6419850" y="4800600"/>
            <a:ext cx="161925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高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914D5F41-7EB5-4A5A-9C3D-C613121DF3CA}"/>
              </a:ext>
            </a:extLst>
          </p:cNvPr>
          <p:cNvSpPr>
            <a:spLocks noGrp="1"/>
          </p:cNvSpPr>
          <p:nvPr/>
        </p:nvSpPr>
        <p:spPr>
          <a:xfrm>
            <a:off x="8134350" y="4800600"/>
            <a:ext cx="1714500" cy="666750"/>
          </a:xfrm>
          <a:prstGeom prst="rect">
            <a:avLst/>
          </a:prstGeom>
          <a:solidFill>
            <a:srgbClr val="FFFFF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B27CC6C6-A32C-4CF0-A62F-3342D763A448}"/>
              </a:ext>
            </a:extLst>
          </p:cNvPr>
          <p:cNvSpPr>
            <a:spLocks noGrp="1"/>
          </p:cNvSpPr>
          <p:nvPr/>
        </p:nvSpPr>
        <p:spPr>
          <a:xfrm>
            <a:off x="8229600" y="4800600"/>
            <a:ext cx="15240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低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69CA4A9D-26B9-4694-A976-B9EE55EC3103}"/>
              </a:ext>
            </a:extLst>
          </p:cNvPr>
          <p:cNvSpPr>
            <a:spLocks noGrp="1"/>
          </p:cNvSpPr>
          <p:nvPr/>
        </p:nvSpPr>
        <p:spPr>
          <a:xfrm>
            <a:off x="9848850" y="4800600"/>
            <a:ext cx="952500" cy="666750"/>
          </a:xfrm>
          <a:prstGeom prst="rect">
            <a:avLst/>
          </a:prstGeom>
          <a:solidFill>
            <a:srgbClr val="FFFFF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F84EBECF-FBE2-48B9-BC0A-B77C7B75E1E2}"/>
              </a:ext>
            </a:extLst>
          </p:cNvPr>
          <p:cNvSpPr>
            <a:spLocks noGrp="1"/>
          </p:cNvSpPr>
          <p:nvPr/>
        </p:nvSpPr>
        <p:spPr>
          <a:xfrm>
            <a:off x="9944100" y="4800600"/>
            <a:ext cx="762000" cy="666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B</a:t>
            </a:r>
          </a:p>
        </p:txBody>
      </p:sp>
      <p:sp>
        <p:nvSpPr>
          <p:cNvPr id="80" name="圆角矩形 79">
            <a:extLst>
              <a:ext uri="{FF2B5EF4-FFF2-40B4-BE49-F238E27FC236}">
                <a16:creationId xmlns:a16="http://schemas.microsoft.com/office/drawing/2014/main" id="{24BC9728-95AB-4CF9-B2FC-C62E53FFA813}"/>
              </a:ext>
            </a:extLst>
          </p:cNvPr>
          <p:cNvSpPr>
            <a:spLocks noGrp="1"/>
          </p:cNvSpPr>
          <p:nvPr/>
        </p:nvSpPr>
        <p:spPr>
          <a:xfrm>
            <a:off x="609600" y="5695950"/>
            <a:ext cx="10191750" cy="419100"/>
          </a:xfrm>
          <a:prstGeom prst="roundRect">
            <a:avLst>
              <a:gd name="adj" fmla="val 18182"/>
            </a:avLst>
          </a:prstGeom>
          <a:solidFill>
            <a:srgbClr val="252B29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997DA5C5-D267-4959-88DB-C045710A49AC}"/>
              </a:ext>
            </a:extLst>
          </p:cNvPr>
          <p:cNvSpPr>
            <a:spLocks noGrp="1"/>
          </p:cNvSpPr>
          <p:nvPr/>
        </p:nvSpPr>
        <p:spPr>
          <a:xfrm>
            <a:off x="762000" y="5695950"/>
            <a:ext cx="9886950" cy="419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7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首发建议：像素启动器 + 幸运拉杆 + 能量补给站，覆盖开灯、氛围与充电三种高频行为。</a:t>
            </a:r>
          </a:p>
        </p:txBody>
      </p:sp>
    </p:spTree>
    <p:extLst>
      <p:ext uri="{BB962C8B-B14F-4D97-AF65-F5344CB8AC3E}">
        <p14:creationId xmlns:p14="http://schemas.microsoft.com/office/powerpoint/2010/main" val="125314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29118822-9720-4AD9-BB28-2097AA787322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首发系列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73848B2-997C-4F36-9337-CC42568538FF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21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8956295-DD6F-47C3-8125-B54330A89351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E3CDFE9-CB8D-47E7-9792-C4F47919E1C6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A5403D2-4B52-414B-8D48-4FCF64803C46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11AB017-B56D-4074-BCFE-558A92E026C9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959E29B-8044-4735-AB6E-0F296B71989E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第一阶段产品组合：启动、幸运、补给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BE541ACB-1CAF-4715-9D40-CC53BC1F9D9F}"/>
              </a:ext>
            </a:extLst>
          </p:cNvPr>
          <p:cNvSpPr>
            <a:spLocks noGrp="1"/>
          </p:cNvSpPr>
          <p:nvPr/>
        </p:nvSpPr>
        <p:spPr>
          <a:xfrm>
            <a:off x="609600" y="1752600"/>
            <a:ext cx="3219450" cy="3238500"/>
          </a:xfrm>
          <a:prstGeom prst="roundRect">
            <a:avLst>
              <a:gd name="adj" fmla="val 2367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3149037-23F6-4759-9515-CF849D7BCE36}"/>
              </a:ext>
            </a:extLst>
          </p:cNvPr>
          <p:cNvSpPr>
            <a:spLocks noGrp="1"/>
          </p:cNvSpPr>
          <p:nvPr/>
        </p:nvSpPr>
        <p:spPr>
          <a:xfrm>
            <a:off x="1762125" y="1962150"/>
            <a:ext cx="914400" cy="91440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844915F-77E4-4613-A256-6C091D3A08FC}"/>
              </a:ext>
            </a:extLst>
          </p:cNvPr>
          <p:cNvSpPr>
            <a:spLocks noGrp="1"/>
          </p:cNvSpPr>
          <p:nvPr/>
        </p:nvSpPr>
        <p:spPr>
          <a:xfrm>
            <a:off x="1847850" y="2190750"/>
            <a:ext cx="7429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启动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E318AB3-5C45-4507-8D7B-86526B347FD3}"/>
              </a:ext>
            </a:extLst>
          </p:cNvPr>
          <p:cNvSpPr>
            <a:spLocks noGrp="1"/>
          </p:cNvSpPr>
          <p:nvPr/>
        </p:nvSpPr>
        <p:spPr>
          <a:xfrm>
            <a:off x="876300" y="3105150"/>
            <a:ext cx="268605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8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像素启动器</a:t>
            </a: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B2D8A69D-5E05-47D5-80E4-E0141B621224}"/>
              </a:ext>
            </a:extLst>
          </p:cNvPr>
          <p:cNvSpPr>
            <a:spLocks noGrp="1"/>
          </p:cNvSpPr>
          <p:nvPr/>
        </p:nvSpPr>
        <p:spPr>
          <a:xfrm>
            <a:off x="1543050" y="3752850"/>
            <a:ext cx="1352550" cy="323850"/>
          </a:xfrm>
          <a:prstGeom prst="roundRect">
            <a:avLst>
              <a:gd name="adj" fmla="val 23529"/>
            </a:avLst>
          </a:prstGeom>
          <a:solidFill>
            <a:srgbClr val="F3F2ED"/>
          </a:solidFill>
          <a:ln w="9525">
            <a:solidFill>
              <a:srgbClr val="F3F2ED"/>
            </a:solidFill>
            <a:prstDash val="solid"/>
          </a:ln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2FDDCE3-7019-4EB5-AC34-69C3DD287165}"/>
              </a:ext>
            </a:extLst>
          </p:cNvPr>
          <p:cNvSpPr>
            <a:spLocks noGrp="1"/>
          </p:cNvSpPr>
          <p:nvPr/>
        </p:nvSpPr>
        <p:spPr>
          <a:xfrm>
            <a:off x="1543050" y="3752850"/>
            <a:ext cx="13525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掌控感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DF79BA-5EA9-4F67-B618-712CA7FCD303}"/>
              </a:ext>
            </a:extLst>
          </p:cNvPr>
          <p:cNvSpPr>
            <a:spLocks noGrp="1"/>
          </p:cNvSpPr>
          <p:nvPr/>
        </p:nvSpPr>
        <p:spPr>
          <a:xfrm>
            <a:off x="876300" y="4362450"/>
            <a:ext cx="268605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开灯：我启动了空间</a:t>
            </a: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9B1A3D45-9D82-4CA7-A8F2-9E9E2E22ED19}"/>
              </a:ext>
            </a:extLst>
          </p:cNvPr>
          <p:cNvSpPr>
            <a:spLocks noGrp="1"/>
          </p:cNvSpPr>
          <p:nvPr/>
        </p:nvSpPr>
        <p:spPr>
          <a:xfrm>
            <a:off x="4133850" y="1752600"/>
            <a:ext cx="3219450" cy="3238500"/>
          </a:xfrm>
          <a:prstGeom prst="roundRect">
            <a:avLst>
              <a:gd name="adj" fmla="val 2367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402DDDF8-3A91-4F1B-9373-0C15FD4A5B76}"/>
              </a:ext>
            </a:extLst>
          </p:cNvPr>
          <p:cNvSpPr>
            <a:spLocks noGrp="1"/>
          </p:cNvSpPr>
          <p:nvPr/>
        </p:nvSpPr>
        <p:spPr>
          <a:xfrm>
            <a:off x="5286375" y="1962150"/>
            <a:ext cx="914400" cy="91440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A2E93A0-F687-48AD-994D-E3E89C87536B}"/>
              </a:ext>
            </a:extLst>
          </p:cNvPr>
          <p:cNvSpPr>
            <a:spLocks noGrp="1"/>
          </p:cNvSpPr>
          <p:nvPr/>
        </p:nvSpPr>
        <p:spPr>
          <a:xfrm>
            <a:off x="5372100" y="2190750"/>
            <a:ext cx="7429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幸运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DC6C346-08D5-4A4F-A9FB-A8B665326177}"/>
              </a:ext>
            </a:extLst>
          </p:cNvPr>
          <p:cNvSpPr>
            <a:spLocks noGrp="1"/>
          </p:cNvSpPr>
          <p:nvPr/>
        </p:nvSpPr>
        <p:spPr>
          <a:xfrm>
            <a:off x="4400550" y="3105150"/>
            <a:ext cx="268605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8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幸运拉杆</a:t>
            </a: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97985A3E-54F5-43FD-B85E-EE3748F3C88C}"/>
              </a:ext>
            </a:extLst>
          </p:cNvPr>
          <p:cNvSpPr>
            <a:spLocks noGrp="1"/>
          </p:cNvSpPr>
          <p:nvPr/>
        </p:nvSpPr>
        <p:spPr>
          <a:xfrm>
            <a:off x="5067300" y="3752850"/>
            <a:ext cx="1352550" cy="323850"/>
          </a:xfrm>
          <a:prstGeom prst="roundRect">
            <a:avLst>
              <a:gd name="adj" fmla="val 23529"/>
            </a:avLst>
          </a:prstGeom>
          <a:solidFill>
            <a:srgbClr val="F3F2ED"/>
          </a:solidFill>
          <a:ln w="9525">
            <a:solidFill>
              <a:srgbClr val="F3F2ED"/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C2E09A0-4A97-4A08-BFAE-751EE519C6C6}"/>
              </a:ext>
            </a:extLst>
          </p:cNvPr>
          <p:cNvSpPr>
            <a:spLocks noGrp="1"/>
          </p:cNvSpPr>
          <p:nvPr/>
        </p:nvSpPr>
        <p:spPr>
          <a:xfrm>
            <a:off x="5067300" y="3752850"/>
            <a:ext cx="13525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期待感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7AABA53-680C-43CC-83BB-290067E47004}"/>
              </a:ext>
            </a:extLst>
          </p:cNvPr>
          <p:cNvSpPr>
            <a:spLocks noGrp="1"/>
          </p:cNvSpPr>
          <p:nvPr/>
        </p:nvSpPr>
        <p:spPr>
          <a:xfrm>
            <a:off x="4400550" y="4362450"/>
            <a:ext cx="268605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拉灯：这一刻值得期待</a:t>
            </a: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77A77AE0-221C-430E-BC51-E9F2DDD74BB1}"/>
              </a:ext>
            </a:extLst>
          </p:cNvPr>
          <p:cNvSpPr>
            <a:spLocks noGrp="1"/>
          </p:cNvSpPr>
          <p:nvPr/>
        </p:nvSpPr>
        <p:spPr>
          <a:xfrm>
            <a:off x="7658100" y="1752600"/>
            <a:ext cx="3219450" cy="3238500"/>
          </a:xfrm>
          <a:prstGeom prst="roundRect">
            <a:avLst>
              <a:gd name="adj" fmla="val 2367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7A6E5EE5-CB1C-41B0-BE30-E2543DF8445A}"/>
              </a:ext>
            </a:extLst>
          </p:cNvPr>
          <p:cNvSpPr>
            <a:spLocks noGrp="1"/>
          </p:cNvSpPr>
          <p:nvPr/>
        </p:nvSpPr>
        <p:spPr>
          <a:xfrm>
            <a:off x="8810625" y="1962150"/>
            <a:ext cx="914400" cy="91440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4ABF937-1C00-4690-877B-DBADEE5663EE}"/>
              </a:ext>
            </a:extLst>
          </p:cNvPr>
          <p:cNvSpPr>
            <a:spLocks noGrp="1"/>
          </p:cNvSpPr>
          <p:nvPr/>
        </p:nvSpPr>
        <p:spPr>
          <a:xfrm>
            <a:off x="8896350" y="2190750"/>
            <a:ext cx="7429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补给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E978133-BCA4-4438-A394-1B6B8F9E54B3}"/>
              </a:ext>
            </a:extLst>
          </p:cNvPr>
          <p:cNvSpPr>
            <a:spLocks noGrp="1"/>
          </p:cNvSpPr>
          <p:nvPr/>
        </p:nvSpPr>
        <p:spPr>
          <a:xfrm>
            <a:off x="7924800" y="3105150"/>
            <a:ext cx="268605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8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能量补给站</a:t>
            </a: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6638F657-725D-43D4-8BF7-EF72B48D82CD}"/>
              </a:ext>
            </a:extLst>
          </p:cNvPr>
          <p:cNvSpPr>
            <a:spLocks noGrp="1"/>
          </p:cNvSpPr>
          <p:nvPr/>
        </p:nvSpPr>
        <p:spPr>
          <a:xfrm>
            <a:off x="8591550" y="3752850"/>
            <a:ext cx="1352550" cy="323850"/>
          </a:xfrm>
          <a:prstGeom prst="roundRect">
            <a:avLst>
              <a:gd name="adj" fmla="val 23529"/>
            </a:avLst>
          </a:prstGeom>
          <a:solidFill>
            <a:srgbClr val="F3F2ED"/>
          </a:solidFill>
          <a:ln w="9525">
            <a:solidFill>
              <a:srgbClr val="F3F2ED"/>
            </a:solidFill>
            <a:prstDash val="solid"/>
          </a:ln>
        </p:spPr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058E45C-194B-4201-A659-B04CE76A3349}"/>
              </a:ext>
            </a:extLst>
          </p:cNvPr>
          <p:cNvSpPr>
            <a:spLocks noGrp="1"/>
          </p:cNvSpPr>
          <p:nvPr/>
        </p:nvSpPr>
        <p:spPr>
          <a:xfrm>
            <a:off x="8591550" y="3752850"/>
            <a:ext cx="13525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满足感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F774D86-8360-4000-9DCC-DAC0427A8CA9}"/>
              </a:ext>
            </a:extLst>
          </p:cNvPr>
          <p:cNvSpPr>
            <a:spLocks noGrp="1"/>
          </p:cNvSpPr>
          <p:nvPr/>
        </p:nvSpPr>
        <p:spPr>
          <a:xfrm>
            <a:off x="7924800" y="4362450"/>
            <a:ext cx="268605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插电：设备正在恢复能量</a:t>
            </a:r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6938DD64-E9A2-4CF9-B41C-4F5787165754}"/>
              </a:ext>
            </a:extLst>
          </p:cNvPr>
          <p:cNvSpPr>
            <a:spLocks noGrp="1"/>
          </p:cNvSpPr>
          <p:nvPr/>
        </p:nvSpPr>
        <p:spPr>
          <a:xfrm>
            <a:off x="609600" y="5429250"/>
            <a:ext cx="10267950" cy="571500"/>
          </a:xfrm>
          <a:prstGeom prst="roundRect">
            <a:avLst>
              <a:gd name="adj" fmla="val 13333"/>
            </a:avLst>
          </a:prstGeom>
          <a:solidFill>
            <a:srgbClr val="FFF6D6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D3B3EAA-B009-4046-9183-7B553AEF42DF}"/>
              </a:ext>
            </a:extLst>
          </p:cNvPr>
          <p:cNvSpPr>
            <a:spLocks noGrp="1"/>
          </p:cNvSpPr>
          <p:nvPr/>
        </p:nvSpPr>
        <p:spPr>
          <a:xfrm>
            <a:off x="838200" y="5524500"/>
            <a:ext cx="981075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425" b="1">
                <a:solidFill>
                  <a:srgbClr val="785D0D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785D0D"/>
                </a:solidFill>
                <a:latin typeface="Microsoft YaHei"/>
                <a:ea typeface="Microsoft YaHei"/>
                <a:cs typeface="Microsoft YaHei"/>
              </a:rPr>
              <a:t>三个产品共享结构比例、深色基座、单色状态反馈与“动词命名”，形成明确家族感。</a:t>
            </a:r>
          </a:p>
        </p:txBody>
      </p:sp>
    </p:spTree>
    <p:extLst>
      <p:ext uri="{BB962C8B-B14F-4D97-AF65-F5344CB8AC3E}">
        <p14:creationId xmlns:p14="http://schemas.microsoft.com/office/powerpoint/2010/main" val="1211287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827A15FF-25D7-4074-895B-AA395AF6B964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使用旅程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575C134-A7BE-4689-B933-0F91705919CB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22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4C0D24B-607D-4C4A-8EFB-618F63E8B268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6097B1-B853-453B-A76E-178C592C8AAE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F38EA87-D5E6-44EC-9708-8EF5B948E41A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7EFBEDB-4A12-41C2-9CC2-70227F891992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3AB7018-0726-44CF-819A-C020F431C7D7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用户不需要学习新任务，只是在原有生活动作中多获得一点情绪</a:t>
            </a:r>
          </a:p>
        </p:txBody>
      </p:sp>
      <p:sp>
        <p:nvSpPr>
          <p:cNvPr id="8" name="直线连接符 7">
            <a:extLst>
              <a:ext uri="{FF2B5EF4-FFF2-40B4-BE49-F238E27FC236}">
                <a16:creationId xmlns:a16="http://schemas.microsoft.com/office/drawing/2014/main" id="{3681D694-A6B1-41E1-A093-7B61D522DBE7}"/>
              </a:ext>
            </a:extLst>
          </p:cNvPr>
          <p:cNvSpPr>
            <a:spLocks noGrp="1"/>
          </p:cNvSpPr>
          <p:nvPr/>
        </p:nvSpPr>
        <p:spPr>
          <a:xfrm>
            <a:off x="1123950" y="3143250"/>
            <a:ext cx="9258300" cy="0"/>
          </a:xfrm>
          <a:prstGeom prst="line">
            <a:avLst/>
          </a:prstGeom>
          <a:noFill/>
          <a:ln w="28575">
            <a:solidFill>
              <a:srgbClr val="252B29"/>
            </a:solidFill>
            <a:prstDash val="solid"/>
          </a:ln>
        </p:spPr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2AD6122-E0CC-4512-8C6E-120E06F2A356}"/>
              </a:ext>
            </a:extLst>
          </p:cNvPr>
          <p:cNvSpPr>
            <a:spLocks noGrp="1"/>
          </p:cNvSpPr>
          <p:nvPr/>
        </p:nvSpPr>
        <p:spPr>
          <a:xfrm>
            <a:off x="1123950" y="2933700"/>
            <a:ext cx="419100" cy="41910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DDD6E5F-D562-4A55-8367-AF391B4E4911}"/>
              </a:ext>
            </a:extLst>
          </p:cNvPr>
          <p:cNvSpPr>
            <a:spLocks noGrp="1"/>
          </p:cNvSpPr>
          <p:nvPr/>
        </p:nvSpPr>
        <p:spPr>
          <a:xfrm>
            <a:off x="1009650" y="2571750"/>
            <a:ext cx="6477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E816555-177F-49AF-A940-9CAF6F5B811B}"/>
              </a:ext>
            </a:extLst>
          </p:cNvPr>
          <p:cNvSpPr>
            <a:spLocks noGrp="1"/>
          </p:cNvSpPr>
          <p:nvPr/>
        </p:nvSpPr>
        <p:spPr>
          <a:xfrm>
            <a:off x="590550" y="3562350"/>
            <a:ext cx="1485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进入房间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D2445C-771B-43E7-AC06-EE96BCBBCEA2}"/>
              </a:ext>
            </a:extLst>
          </p:cNvPr>
          <p:cNvSpPr>
            <a:spLocks noGrp="1"/>
          </p:cNvSpPr>
          <p:nvPr/>
        </p:nvSpPr>
        <p:spPr>
          <a:xfrm>
            <a:off x="552450" y="4000500"/>
            <a:ext cx="1562100" cy="571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按下或拉动像素启动器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5FC015A-FE23-4854-BC20-3CE844B41800}"/>
              </a:ext>
            </a:extLst>
          </p:cNvPr>
          <p:cNvSpPr>
            <a:spLocks noGrp="1"/>
          </p:cNvSpPr>
          <p:nvPr/>
        </p:nvSpPr>
        <p:spPr>
          <a:xfrm>
            <a:off x="3257550" y="2933700"/>
            <a:ext cx="419100" cy="41910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B2B2864-1572-4D42-A29B-8AA75CF9AB49}"/>
              </a:ext>
            </a:extLst>
          </p:cNvPr>
          <p:cNvSpPr>
            <a:spLocks noGrp="1"/>
          </p:cNvSpPr>
          <p:nvPr/>
        </p:nvSpPr>
        <p:spPr>
          <a:xfrm>
            <a:off x="3143250" y="2571750"/>
            <a:ext cx="6477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67C5B35-99EB-4F72-AA35-43A50EAD1D17}"/>
              </a:ext>
            </a:extLst>
          </p:cNvPr>
          <p:cNvSpPr>
            <a:spLocks noGrp="1"/>
          </p:cNvSpPr>
          <p:nvPr/>
        </p:nvSpPr>
        <p:spPr>
          <a:xfrm>
            <a:off x="2724150" y="3562350"/>
            <a:ext cx="1485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打开氛围灯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5D262D4-5001-4E6A-A938-A4D6882847D2}"/>
              </a:ext>
            </a:extLst>
          </p:cNvPr>
          <p:cNvSpPr>
            <a:spLocks noGrp="1"/>
          </p:cNvSpPr>
          <p:nvPr/>
        </p:nvSpPr>
        <p:spPr>
          <a:xfrm>
            <a:off x="2686050" y="4000500"/>
            <a:ext cx="1562100" cy="571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拉动幸运拉杆获得反馈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D3B229B-1A94-4228-8618-32464203B7D7}"/>
              </a:ext>
            </a:extLst>
          </p:cNvPr>
          <p:cNvSpPr>
            <a:spLocks noGrp="1"/>
          </p:cNvSpPr>
          <p:nvPr/>
        </p:nvSpPr>
        <p:spPr>
          <a:xfrm>
            <a:off x="5391150" y="2933700"/>
            <a:ext cx="419100" cy="41910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C4626F7-DDB9-40DA-9DA4-527674E44F8B}"/>
              </a:ext>
            </a:extLst>
          </p:cNvPr>
          <p:cNvSpPr>
            <a:spLocks noGrp="1"/>
          </p:cNvSpPr>
          <p:nvPr/>
        </p:nvSpPr>
        <p:spPr>
          <a:xfrm>
            <a:off x="5276850" y="2571750"/>
            <a:ext cx="6477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7B1DD26-30EC-4C85-A476-A805BE52E98F}"/>
              </a:ext>
            </a:extLst>
          </p:cNvPr>
          <p:cNvSpPr>
            <a:spLocks noGrp="1"/>
          </p:cNvSpPr>
          <p:nvPr/>
        </p:nvSpPr>
        <p:spPr>
          <a:xfrm>
            <a:off x="4857750" y="3562350"/>
            <a:ext cx="1485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坐到桌前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99F1F35-BDEE-4DCD-9567-6E62B1F34CF0}"/>
              </a:ext>
            </a:extLst>
          </p:cNvPr>
          <p:cNvSpPr>
            <a:spLocks noGrp="1"/>
          </p:cNvSpPr>
          <p:nvPr/>
        </p:nvSpPr>
        <p:spPr>
          <a:xfrm>
            <a:off x="4819650" y="4000500"/>
            <a:ext cx="1562100" cy="571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将手机插入能量补给站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1FDB72B-40B8-4A25-A19E-D335E675830D}"/>
              </a:ext>
            </a:extLst>
          </p:cNvPr>
          <p:cNvSpPr>
            <a:spLocks noGrp="1"/>
          </p:cNvSpPr>
          <p:nvPr/>
        </p:nvSpPr>
        <p:spPr>
          <a:xfrm>
            <a:off x="7524750" y="2933700"/>
            <a:ext cx="419100" cy="41910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215C974-208E-4FF2-949B-BE0121B800CE}"/>
              </a:ext>
            </a:extLst>
          </p:cNvPr>
          <p:cNvSpPr>
            <a:spLocks noGrp="1"/>
          </p:cNvSpPr>
          <p:nvPr/>
        </p:nvSpPr>
        <p:spPr>
          <a:xfrm>
            <a:off x="7410450" y="2571750"/>
            <a:ext cx="6477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D80F08C-9C7B-43C1-807B-3E6C85781833}"/>
              </a:ext>
            </a:extLst>
          </p:cNvPr>
          <p:cNvSpPr>
            <a:spLocks noGrp="1"/>
          </p:cNvSpPr>
          <p:nvPr/>
        </p:nvSpPr>
        <p:spPr>
          <a:xfrm>
            <a:off x="6991350" y="3562350"/>
            <a:ext cx="1485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离开空间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164FB7B-10FC-46BE-8EF8-2B7CF6858E6A}"/>
              </a:ext>
            </a:extLst>
          </p:cNvPr>
          <p:cNvSpPr>
            <a:spLocks noGrp="1"/>
          </p:cNvSpPr>
          <p:nvPr/>
        </p:nvSpPr>
        <p:spPr>
          <a:xfrm>
            <a:off x="6953250" y="4000500"/>
            <a:ext cx="1562100" cy="571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灯光关闭，产品恢复待机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2A843AD-9F8C-436C-B10E-654E05DB413A}"/>
              </a:ext>
            </a:extLst>
          </p:cNvPr>
          <p:cNvSpPr>
            <a:spLocks noGrp="1"/>
          </p:cNvSpPr>
          <p:nvPr/>
        </p:nvSpPr>
        <p:spPr>
          <a:xfrm>
            <a:off x="9658350" y="2933700"/>
            <a:ext cx="419100" cy="419100"/>
          </a:xfrm>
          <a:prstGeom prst="ellipse">
            <a:avLst/>
          </a:prstGeom>
          <a:solidFill>
            <a:srgbClr val="252B29"/>
          </a:solidFill>
          <a:ln w="0">
            <a:solidFill>
              <a:srgbClr val="252B29"/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8B32BED-BBC1-4153-A677-8DFB199930F8}"/>
              </a:ext>
            </a:extLst>
          </p:cNvPr>
          <p:cNvSpPr>
            <a:spLocks noGrp="1"/>
          </p:cNvSpPr>
          <p:nvPr/>
        </p:nvSpPr>
        <p:spPr>
          <a:xfrm>
            <a:off x="9544050" y="2571750"/>
            <a:ext cx="6477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CB3B310-043A-4345-9F23-4F89F95D4669}"/>
              </a:ext>
            </a:extLst>
          </p:cNvPr>
          <p:cNvSpPr>
            <a:spLocks noGrp="1"/>
          </p:cNvSpPr>
          <p:nvPr/>
        </p:nvSpPr>
        <p:spPr>
          <a:xfrm>
            <a:off x="9124950" y="3562350"/>
            <a:ext cx="1485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形成记忆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FFA1C65-0CC0-42DD-B32A-6C3B0130A239}"/>
              </a:ext>
            </a:extLst>
          </p:cNvPr>
          <p:cNvSpPr>
            <a:spLocks noGrp="1"/>
          </p:cNvSpPr>
          <p:nvPr/>
        </p:nvSpPr>
        <p:spPr>
          <a:xfrm>
            <a:off x="9086850" y="4000500"/>
            <a:ext cx="1562100" cy="571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普通房间拥有自己的互动性格</a:t>
            </a:r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9290900B-3F13-4538-B961-508DE992315A}"/>
              </a:ext>
            </a:extLst>
          </p:cNvPr>
          <p:cNvSpPr>
            <a:spLocks noGrp="1"/>
          </p:cNvSpPr>
          <p:nvPr/>
        </p:nvSpPr>
        <p:spPr>
          <a:xfrm>
            <a:off x="1143000" y="5143500"/>
            <a:ext cx="9334500" cy="647700"/>
          </a:xfrm>
          <a:prstGeom prst="roundRect">
            <a:avLst>
              <a:gd name="adj" fmla="val 11765"/>
            </a:avLst>
          </a:prstGeom>
          <a:solidFill>
            <a:srgbClr val="E8F8F4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4835484-16FA-4E24-99B3-CB88CFA0D354}"/>
              </a:ext>
            </a:extLst>
          </p:cNvPr>
          <p:cNvSpPr>
            <a:spLocks noGrp="1"/>
          </p:cNvSpPr>
          <p:nvPr/>
        </p:nvSpPr>
        <p:spPr>
          <a:xfrm>
            <a:off x="1352550" y="5257800"/>
            <a:ext cx="8915400" cy="419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147F70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47F70"/>
                </a:solidFill>
                <a:latin typeface="Microsoft YaHei"/>
                <a:ea typeface="Microsoft YaHei"/>
                <a:cs typeface="Microsoft YaHei"/>
              </a:rPr>
              <a:t>情绪价值来自连续出现的微小瞬间，而不是一次强烈但难以持续的沉浸体验。</a:t>
            </a:r>
          </a:p>
        </p:txBody>
      </p:sp>
    </p:spTree>
    <p:extLst>
      <p:ext uri="{BB962C8B-B14F-4D97-AF65-F5344CB8AC3E}">
        <p14:creationId xmlns:p14="http://schemas.microsoft.com/office/powerpoint/2010/main" val="1538043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4BE8A821-5F39-4692-9865-53B6E05FDDFC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CMF 与制造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FF8598D-20DD-416C-AE0F-0D10DA8AC575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23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D2B4FA7-CEFC-43E5-812D-3ED158A421C3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DDECB97-CC18-4658-AF42-4F1AD1F8C0DB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05493E-CB69-47A7-BF07-9362F5AB0B6E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DB94195-565A-475F-AC02-C3961E156BC6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2F14FD7-25EF-4E45-8753-681D75763621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适合文创小批量生产的材料与工艺语言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3C11AF7E-0F63-4534-8CDE-4B578A91E26E}"/>
              </a:ext>
            </a:extLst>
          </p:cNvPr>
          <p:cNvSpPr>
            <a:spLocks noGrp="1"/>
          </p:cNvSpPr>
          <p:nvPr/>
        </p:nvSpPr>
        <p:spPr>
          <a:xfrm>
            <a:off x="609600" y="1657350"/>
            <a:ext cx="10191750" cy="781050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191F603-1E3E-4EFA-9D82-3D5C455C4AA7}"/>
              </a:ext>
            </a:extLst>
          </p:cNvPr>
          <p:cNvSpPr>
            <a:spLocks noGrp="1"/>
          </p:cNvSpPr>
          <p:nvPr/>
        </p:nvSpPr>
        <p:spPr>
          <a:xfrm>
            <a:off x="771525" y="1905000"/>
            <a:ext cx="285750" cy="285750"/>
          </a:xfrm>
          <a:prstGeom prst="ellipse">
            <a:avLst/>
          </a:prstGeom>
          <a:solidFill>
            <a:srgbClr val="252B29"/>
          </a:solidFill>
          <a:ln w="0">
            <a:solidFill>
              <a:srgbClr val="252B29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46740C-083B-4AEB-A659-1334B931C29B}"/>
              </a:ext>
            </a:extLst>
          </p:cNvPr>
          <p:cNvSpPr>
            <a:spLocks noGrp="1"/>
          </p:cNvSpPr>
          <p:nvPr/>
        </p:nvSpPr>
        <p:spPr>
          <a:xfrm>
            <a:off x="1200150" y="1752600"/>
            <a:ext cx="17145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深灰主体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5D224D6-3D55-4C17-AAA4-C7C96024157B}"/>
              </a:ext>
            </a:extLst>
          </p:cNvPr>
          <p:cNvSpPr>
            <a:spLocks noGrp="1"/>
          </p:cNvSpPr>
          <p:nvPr/>
        </p:nvSpPr>
        <p:spPr>
          <a:xfrm>
            <a:off x="3067050" y="1752600"/>
            <a:ext cx="26670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哑光 ABS / PETG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D3331FE-22A6-4E70-A0B3-45AB1C5E0766}"/>
              </a:ext>
            </a:extLst>
          </p:cNvPr>
          <p:cNvSpPr>
            <a:spLocks noGrp="1"/>
          </p:cNvSpPr>
          <p:nvPr/>
        </p:nvSpPr>
        <p:spPr>
          <a:xfrm>
            <a:off x="5905500" y="1733550"/>
            <a:ext cx="4572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稳定、耐脏，表达功能结构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88D2AF3E-85EF-4611-A36E-1E909F55ABD6}"/>
              </a:ext>
            </a:extLst>
          </p:cNvPr>
          <p:cNvSpPr>
            <a:spLocks noGrp="1"/>
          </p:cNvSpPr>
          <p:nvPr/>
        </p:nvSpPr>
        <p:spPr>
          <a:xfrm>
            <a:off x="609600" y="2609850"/>
            <a:ext cx="10191750" cy="781050"/>
          </a:xfrm>
          <a:prstGeom prst="roundRect">
            <a:avLst>
              <a:gd name="adj" fmla="val 9756"/>
            </a:avLst>
          </a:prstGeom>
          <a:solidFill>
            <a:srgbClr val="FFF6D6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3F9383C-38CD-413B-974A-107E2B96F4AA}"/>
              </a:ext>
            </a:extLst>
          </p:cNvPr>
          <p:cNvSpPr>
            <a:spLocks noGrp="1"/>
          </p:cNvSpPr>
          <p:nvPr/>
        </p:nvSpPr>
        <p:spPr>
          <a:xfrm>
            <a:off x="771525" y="2857500"/>
            <a:ext cx="285750" cy="28575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2DF13B2-B81F-4145-8218-F74B1A92BE2C}"/>
              </a:ext>
            </a:extLst>
          </p:cNvPr>
          <p:cNvSpPr>
            <a:spLocks noGrp="1"/>
          </p:cNvSpPr>
          <p:nvPr/>
        </p:nvSpPr>
        <p:spPr>
          <a:xfrm>
            <a:off x="1200150" y="2705100"/>
            <a:ext cx="17145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高亮动作件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09EA630-0CE4-4DF8-8C09-D4CB0C3FFED7}"/>
              </a:ext>
            </a:extLst>
          </p:cNvPr>
          <p:cNvSpPr>
            <a:spLocks noGrp="1"/>
          </p:cNvSpPr>
          <p:nvPr/>
        </p:nvSpPr>
        <p:spPr>
          <a:xfrm>
            <a:off x="3067050" y="2705100"/>
            <a:ext cx="26670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彩色 PETG / TPU 包胶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A72EF77-2771-45AC-BFD8-7CDFEB394AE3}"/>
              </a:ext>
            </a:extLst>
          </p:cNvPr>
          <p:cNvSpPr>
            <a:spLocks noGrp="1"/>
          </p:cNvSpPr>
          <p:nvPr/>
        </p:nvSpPr>
        <p:spPr>
          <a:xfrm>
            <a:off x="5905500" y="2686050"/>
            <a:ext cx="4572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突出可操作部位与状态</a:t>
            </a: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0B0F52B1-A3EB-4E57-B730-6ADCFB758ABF}"/>
              </a:ext>
            </a:extLst>
          </p:cNvPr>
          <p:cNvSpPr>
            <a:spLocks noGrp="1"/>
          </p:cNvSpPr>
          <p:nvPr/>
        </p:nvSpPr>
        <p:spPr>
          <a:xfrm>
            <a:off x="609600" y="3562350"/>
            <a:ext cx="10191750" cy="781050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8EAB293-6E83-4650-B214-26FFB5CE2BC7}"/>
              </a:ext>
            </a:extLst>
          </p:cNvPr>
          <p:cNvSpPr>
            <a:spLocks noGrp="1"/>
          </p:cNvSpPr>
          <p:nvPr/>
        </p:nvSpPr>
        <p:spPr>
          <a:xfrm>
            <a:off x="771525" y="3810000"/>
            <a:ext cx="285750" cy="28575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CC24A21-C326-4692-84ED-01320DDC326C}"/>
              </a:ext>
            </a:extLst>
          </p:cNvPr>
          <p:cNvSpPr>
            <a:spLocks noGrp="1"/>
          </p:cNvSpPr>
          <p:nvPr/>
        </p:nvSpPr>
        <p:spPr>
          <a:xfrm>
            <a:off x="1200150" y="3657600"/>
            <a:ext cx="17145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半透明反馈窗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B28E31D-7F37-4EEC-86EF-5546799B6EB0}"/>
              </a:ext>
            </a:extLst>
          </p:cNvPr>
          <p:cNvSpPr>
            <a:spLocks noGrp="1"/>
          </p:cNvSpPr>
          <p:nvPr/>
        </p:nvSpPr>
        <p:spPr>
          <a:xfrm>
            <a:off x="3067050" y="3657600"/>
            <a:ext cx="26670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乳白 PC / 透明树脂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86AC033-B9E7-4335-9C82-04ADFE185D02}"/>
              </a:ext>
            </a:extLst>
          </p:cNvPr>
          <p:cNvSpPr>
            <a:spLocks noGrp="1"/>
          </p:cNvSpPr>
          <p:nvPr/>
        </p:nvSpPr>
        <p:spPr>
          <a:xfrm>
            <a:off x="5905500" y="3638550"/>
            <a:ext cx="4572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形成柔和而克制的光反馈</a:t>
            </a: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D73155A2-C080-4DD2-AB9F-607EF42607C4}"/>
              </a:ext>
            </a:extLst>
          </p:cNvPr>
          <p:cNvSpPr>
            <a:spLocks noGrp="1"/>
          </p:cNvSpPr>
          <p:nvPr/>
        </p:nvSpPr>
        <p:spPr>
          <a:xfrm>
            <a:off x="609600" y="4514850"/>
            <a:ext cx="10191750" cy="781050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B4357813-CB61-4783-84DB-9869E27887C0}"/>
              </a:ext>
            </a:extLst>
          </p:cNvPr>
          <p:cNvSpPr>
            <a:spLocks noGrp="1"/>
          </p:cNvSpPr>
          <p:nvPr/>
        </p:nvSpPr>
        <p:spPr>
          <a:xfrm>
            <a:off x="771525" y="4762500"/>
            <a:ext cx="285750" cy="28575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699647D-1114-4CC5-8266-DC41C3BDCDFC}"/>
              </a:ext>
            </a:extLst>
          </p:cNvPr>
          <p:cNvSpPr>
            <a:spLocks noGrp="1"/>
          </p:cNvSpPr>
          <p:nvPr/>
        </p:nvSpPr>
        <p:spPr>
          <a:xfrm>
            <a:off x="1200150" y="4610100"/>
            <a:ext cx="17145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机械触感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ECABEF0-8790-45D9-AC18-2561A65F40E8}"/>
              </a:ext>
            </a:extLst>
          </p:cNvPr>
          <p:cNvSpPr>
            <a:spLocks noGrp="1"/>
          </p:cNvSpPr>
          <p:nvPr/>
        </p:nvSpPr>
        <p:spPr>
          <a:xfrm>
            <a:off x="3067050" y="4610100"/>
            <a:ext cx="26670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弹簧、磁吸、滚珠定位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AAD9BD4-E39B-4C11-9F2C-A95C2B4B06C4}"/>
              </a:ext>
            </a:extLst>
          </p:cNvPr>
          <p:cNvSpPr>
            <a:spLocks noGrp="1"/>
          </p:cNvSpPr>
          <p:nvPr/>
        </p:nvSpPr>
        <p:spPr>
          <a:xfrm>
            <a:off x="5905500" y="4591050"/>
            <a:ext cx="4572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产生阻尼、确认点与回弹</a:t>
            </a:r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B6960084-0A04-4EBC-A6D5-0D426056191D}"/>
              </a:ext>
            </a:extLst>
          </p:cNvPr>
          <p:cNvSpPr>
            <a:spLocks noGrp="1"/>
          </p:cNvSpPr>
          <p:nvPr/>
        </p:nvSpPr>
        <p:spPr>
          <a:xfrm>
            <a:off x="609600" y="5715000"/>
            <a:ext cx="10191750" cy="400050"/>
          </a:xfrm>
          <a:prstGeom prst="roundRect">
            <a:avLst>
              <a:gd name="adj" fmla="val 19048"/>
            </a:avLst>
          </a:prstGeom>
          <a:solidFill>
            <a:srgbClr val="252B29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92846E1-1696-4DA5-9FBE-BB1179BD03CB}"/>
              </a:ext>
            </a:extLst>
          </p:cNvPr>
          <p:cNvSpPr>
            <a:spLocks noGrp="1"/>
          </p:cNvSpPr>
          <p:nvPr/>
        </p:nvSpPr>
        <p:spPr>
          <a:xfrm>
            <a:off x="781050" y="5715000"/>
            <a:ext cx="98488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7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原型方式：3D 打印外壳 + 标准五金件 + 低压灯光模块，便于快速形成完整系列。</a:t>
            </a:r>
          </a:p>
        </p:txBody>
      </p:sp>
    </p:spTree>
    <p:extLst>
      <p:ext uri="{BB962C8B-B14F-4D97-AF65-F5344CB8AC3E}">
        <p14:creationId xmlns:p14="http://schemas.microsoft.com/office/powerpoint/2010/main" val="1774546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C0EA660A-B281-4168-BA8F-8A43C05414E3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功能实现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4DEFD36-D52E-4475-B478-81B82566513A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24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2147B06-3A4B-4325-988F-9ED74CBA64AF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DAAD2B-E32C-442A-AD5B-FC6B9F1410AE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F1D7A77-697F-4B65-BED4-35E0784824AB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DF74FDA-C676-4AD5-9786-78565E7E3ACF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405DCFF-A3A8-40C3-8985-B95478F27E28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趣味结构与真实功能必须分层，保证安全和可维护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CCC4A9C8-82DC-429F-8667-BE5451813329}"/>
              </a:ext>
            </a:extLst>
          </p:cNvPr>
          <p:cNvSpPr>
            <a:spLocks noGrp="1"/>
          </p:cNvSpPr>
          <p:nvPr/>
        </p:nvSpPr>
        <p:spPr>
          <a:xfrm>
            <a:off x="1466850" y="1638300"/>
            <a:ext cx="7867650" cy="742950"/>
          </a:xfrm>
          <a:prstGeom prst="roundRect">
            <a:avLst>
              <a:gd name="adj" fmla="val 10256"/>
            </a:avLst>
          </a:prstGeom>
          <a:solidFill>
            <a:srgbClr val="FFF6D6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29DECE8-E9A5-439E-9235-B5A7A06CEF14}"/>
              </a:ext>
            </a:extLst>
          </p:cNvPr>
          <p:cNvSpPr>
            <a:spLocks noGrp="1"/>
          </p:cNvSpPr>
          <p:nvPr/>
        </p:nvSpPr>
        <p:spPr>
          <a:xfrm>
            <a:off x="1685925" y="1885950"/>
            <a:ext cx="247650" cy="24765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B955CF8-3DA3-43CE-83E9-8107C6BDB154}"/>
              </a:ext>
            </a:extLst>
          </p:cNvPr>
          <p:cNvSpPr>
            <a:spLocks noGrp="1"/>
          </p:cNvSpPr>
          <p:nvPr/>
        </p:nvSpPr>
        <p:spPr>
          <a:xfrm>
            <a:off x="2095500" y="1733550"/>
            <a:ext cx="18097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外部交互层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8BF8E7-3D45-4007-8384-7201177BE7FD}"/>
              </a:ext>
            </a:extLst>
          </p:cNvPr>
          <p:cNvSpPr>
            <a:spLocks noGrp="1"/>
          </p:cNvSpPr>
          <p:nvPr/>
        </p:nvSpPr>
        <p:spPr>
          <a:xfrm>
            <a:off x="4057650" y="1733550"/>
            <a:ext cx="28575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拉杆、旋钮、挂钩、状态窗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59D45E2-8520-48A7-A098-4451B57C70AB}"/>
              </a:ext>
            </a:extLst>
          </p:cNvPr>
          <p:cNvSpPr>
            <a:spLocks noGrp="1"/>
          </p:cNvSpPr>
          <p:nvPr/>
        </p:nvSpPr>
        <p:spPr>
          <a:xfrm>
            <a:off x="7067550" y="1714500"/>
            <a:ext cx="200025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用户触摸与观看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D450653-A2CF-4911-8FF4-907062DCD2B5}"/>
              </a:ext>
            </a:extLst>
          </p:cNvPr>
          <p:cNvSpPr>
            <a:spLocks noGrp="1"/>
          </p:cNvSpPr>
          <p:nvPr/>
        </p:nvSpPr>
        <p:spPr>
          <a:xfrm>
            <a:off x="9620250" y="2286000"/>
            <a:ext cx="3619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↓</a:t>
            </a: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847B1136-8D01-4BCA-9B7D-D0E6AF3B8C84}"/>
              </a:ext>
            </a:extLst>
          </p:cNvPr>
          <p:cNvSpPr>
            <a:spLocks noGrp="1"/>
          </p:cNvSpPr>
          <p:nvPr/>
        </p:nvSpPr>
        <p:spPr>
          <a:xfrm>
            <a:off x="1466850" y="2590800"/>
            <a:ext cx="7867650" cy="742950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A650647-A595-46BC-895E-3C32A9DED971}"/>
              </a:ext>
            </a:extLst>
          </p:cNvPr>
          <p:cNvSpPr>
            <a:spLocks noGrp="1"/>
          </p:cNvSpPr>
          <p:nvPr/>
        </p:nvSpPr>
        <p:spPr>
          <a:xfrm>
            <a:off x="1685925" y="2838450"/>
            <a:ext cx="247650" cy="24765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7E21194-E2FE-44D8-9F7D-78E17C88FA0D}"/>
              </a:ext>
            </a:extLst>
          </p:cNvPr>
          <p:cNvSpPr>
            <a:spLocks noGrp="1"/>
          </p:cNvSpPr>
          <p:nvPr/>
        </p:nvSpPr>
        <p:spPr>
          <a:xfrm>
            <a:off x="2095500" y="2686050"/>
            <a:ext cx="18097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机械传动层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B52FBC4-EBA5-4F82-B014-19AB50B52DAB}"/>
              </a:ext>
            </a:extLst>
          </p:cNvPr>
          <p:cNvSpPr>
            <a:spLocks noGrp="1"/>
          </p:cNvSpPr>
          <p:nvPr/>
        </p:nvSpPr>
        <p:spPr>
          <a:xfrm>
            <a:off x="4057650" y="2686050"/>
            <a:ext cx="28575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弹簧、磁吸、限位、回弹机构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0C13A9C-B4AA-4222-8E97-652B537EAE7A}"/>
              </a:ext>
            </a:extLst>
          </p:cNvPr>
          <p:cNvSpPr>
            <a:spLocks noGrp="1"/>
          </p:cNvSpPr>
          <p:nvPr/>
        </p:nvSpPr>
        <p:spPr>
          <a:xfrm>
            <a:off x="7067550" y="2667000"/>
            <a:ext cx="200025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形成手感与动作行程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9431FCC-5332-4CF4-8931-ED1DBBFED4E6}"/>
              </a:ext>
            </a:extLst>
          </p:cNvPr>
          <p:cNvSpPr>
            <a:spLocks noGrp="1"/>
          </p:cNvSpPr>
          <p:nvPr/>
        </p:nvSpPr>
        <p:spPr>
          <a:xfrm>
            <a:off x="9620250" y="3238500"/>
            <a:ext cx="3619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↓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3C45E7E5-1C9E-4F37-90A6-BAA430A5EC85}"/>
              </a:ext>
            </a:extLst>
          </p:cNvPr>
          <p:cNvSpPr>
            <a:spLocks noGrp="1"/>
          </p:cNvSpPr>
          <p:nvPr/>
        </p:nvSpPr>
        <p:spPr>
          <a:xfrm>
            <a:off x="1466850" y="3543300"/>
            <a:ext cx="7867650" cy="742950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BF7466D1-71A1-4425-A577-980A08BCE683}"/>
              </a:ext>
            </a:extLst>
          </p:cNvPr>
          <p:cNvSpPr>
            <a:spLocks noGrp="1"/>
          </p:cNvSpPr>
          <p:nvPr/>
        </p:nvSpPr>
        <p:spPr>
          <a:xfrm>
            <a:off x="1685925" y="3790950"/>
            <a:ext cx="247650" cy="24765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B7262C5-981C-46FD-91BF-A58087E79BB7}"/>
              </a:ext>
            </a:extLst>
          </p:cNvPr>
          <p:cNvSpPr>
            <a:spLocks noGrp="1"/>
          </p:cNvSpPr>
          <p:nvPr/>
        </p:nvSpPr>
        <p:spPr>
          <a:xfrm>
            <a:off x="2095500" y="3638550"/>
            <a:ext cx="18097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控制层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84A04A4-1D00-404C-A7C1-909604745A80}"/>
              </a:ext>
            </a:extLst>
          </p:cNvPr>
          <p:cNvSpPr>
            <a:spLocks noGrp="1"/>
          </p:cNvSpPr>
          <p:nvPr/>
        </p:nvSpPr>
        <p:spPr>
          <a:xfrm>
            <a:off x="4057650" y="3638550"/>
            <a:ext cx="28575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微动开关、低压继电器、传感器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0AACCF3-C8CE-4CEE-A3DD-724ED3EA731B}"/>
              </a:ext>
            </a:extLst>
          </p:cNvPr>
          <p:cNvSpPr>
            <a:spLocks noGrp="1"/>
          </p:cNvSpPr>
          <p:nvPr/>
        </p:nvSpPr>
        <p:spPr>
          <a:xfrm>
            <a:off x="7067550" y="3619500"/>
            <a:ext cx="200025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把动作转换为控制信号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87FD710-2B0C-4410-955A-86AC3670ED5D}"/>
              </a:ext>
            </a:extLst>
          </p:cNvPr>
          <p:cNvSpPr>
            <a:spLocks noGrp="1"/>
          </p:cNvSpPr>
          <p:nvPr/>
        </p:nvSpPr>
        <p:spPr>
          <a:xfrm>
            <a:off x="9620250" y="4191000"/>
            <a:ext cx="3619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↓</a:t>
            </a: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540E595C-4754-454B-A7A2-DE9161F9E7F0}"/>
              </a:ext>
            </a:extLst>
          </p:cNvPr>
          <p:cNvSpPr>
            <a:spLocks noGrp="1"/>
          </p:cNvSpPr>
          <p:nvPr/>
        </p:nvSpPr>
        <p:spPr>
          <a:xfrm>
            <a:off x="1466850" y="4495800"/>
            <a:ext cx="7867650" cy="742950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BFF2697C-7809-4D25-81AF-A195A97C6E04}"/>
              </a:ext>
            </a:extLst>
          </p:cNvPr>
          <p:cNvSpPr>
            <a:spLocks noGrp="1"/>
          </p:cNvSpPr>
          <p:nvPr/>
        </p:nvSpPr>
        <p:spPr>
          <a:xfrm>
            <a:off x="1685925" y="4743450"/>
            <a:ext cx="247650" cy="24765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632DEBE-5595-4284-89F7-C4C5E74E70F0}"/>
              </a:ext>
            </a:extLst>
          </p:cNvPr>
          <p:cNvSpPr>
            <a:spLocks noGrp="1"/>
          </p:cNvSpPr>
          <p:nvPr/>
        </p:nvSpPr>
        <p:spPr>
          <a:xfrm>
            <a:off x="2095500" y="4591050"/>
            <a:ext cx="18097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电气功能层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888981A-A32B-4E8E-81B7-A69EE68F0305}"/>
              </a:ext>
            </a:extLst>
          </p:cNvPr>
          <p:cNvSpPr>
            <a:spLocks noGrp="1"/>
          </p:cNvSpPr>
          <p:nvPr/>
        </p:nvSpPr>
        <p:spPr>
          <a:xfrm>
            <a:off x="4057650" y="4591050"/>
            <a:ext cx="28575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认证开关、插座、电源模块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84E3F0A-77C2-46BD-A809-9087F5443367}"/>
              </a:ext>
            </a:extLst>
          </p:cNvPr>
          <p:cNvSpPr>
            <a:spLocks noGrp="1"/>
          </p:cNvSpPr>
          <p:nvPr/>
        </p:nvSpPr>
        <p:spPr>
          <a:xfrm>
            <a:off x="7067550" y="4572000"/>
            <a:ext cx="2000250" cy="4953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完成真实通断与供电</a:t>
            </a: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12BAE9A5-7501-45C5-9F23-8A1E90FEFE3E}"/>
              </a:ext>
            </a:extLst>
          </p:cNvPr>
          <p:cNvSpPr>
            <a:spLocks noGrp="1"/>
          </p:cNvSpPr>
          <p:nvPr/>
        </p:nvSpPr>
        <p:spPr>
          <a:xfrm>
            <a:off x="609600" y="5619750"/>
            <a:ext cx="10191750" cy="514350"/>
          </a:xfrm>
          <a:prstGeom prst="roundRect">
            <a:avLst>
              <a:gd name="adj" fmla="val 14815"/>
            </a:avLst>
          </a:prstGeom>
          <a:solidFill>
            <a:srgbClr val="FFF0ED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61A1DF9-0387-433E-8AFF-9D065E2A8E9E}"/>
              </a:ext>
            </a:extLst>
          </p:cNvPr>
          <p:cNvSpPr>
            <a:spLocks noGrp="1"/>
          </p:cNvSpPr>
          <p:nvPr/>
        </p:nvSpPr>
        <p:spPr>
          <a:xfrm>
            <a:off x="819150" y="5676900"/>
            <a:ext cx="97536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75" b="1">
                <a:solidFill>
                  <a:srgbClr val="8D302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8D3028"/>
                </a:solidFill>
                <a:latin typeface="Microsoft YaHei"/>
                <a:ea typeface="Microsoft YaHei"/>
                <a:cs typeface="Microsoft YaHei"/>
              </a:rPr>
              <a:t>原则：3D 打印只承担外壳和交互结构；涉及市电的部分必须使用认证模块，并与可触摸结构隔离。</a:t>
            </a:r>
          </a:p>
        </p:txBody>
      </p:sp>
    </p:spTree>
    <p:extLst>
      <p:ext uri="{BB962C8B-B14F-4D97-AF65-F5344CB8AC3E}">
        <p14:creationId xmlns:p14="http://schemas.microsoft.com/office/powerpoint/2010/main" val="926567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B564757B-E743-4708-B291-85B2D9BC5D34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文创价值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19F3A8F-1DE5-47FA-85E3-7C88B72AD3CE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25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B0ABE93-F501-4C34-B60A-84A489E724EA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FFFBCC-B6AB-44F7-9441-E26AC94A7366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73A6AF-1195-4263-9091-54D4DCE8F294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1107DB8-97E9-41F4-A1A3-BF1016169EFD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2E58C77-F6F0-422C-A149-1A9707B2B39C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它为什么可以成为系列文创，而不只是创意小家电？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FF83009E-40CF-45D6-A9D0-CDD019433243}"/>
              </a:ext>
            </a:extLst>
          </p:cNvPr>
          <p:cNvSpPr>
            <a:spLocks noGrp="1"/>
          </p:cNvSpPr>
          <p:nvPr/>
        </p:nvSpPr>
        <p:spPr>
          <a:xfrm>
            <a:off x="609600" y="1752600"/>
            <a:ext cx="4933950" cy="1390650"/>
          </a:xfrm>
          <a:prstGeom prst="roundRect">
            <a:avLst>
              <a:gd name="adj" fmla="val 5479"/>
            </a:avLst>
          </a:prstGeom>
          <a:solidFill>
            <a:srgbClr val="FFF6D6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EC19730-3D35-4EF0-990F-394D78847D74}"/>
              </a:ext>
            </a:extLst>
          </p:cNvPr>
          <p:cNvSpPr>
            <a:spLocks noGrp="1"/>
          </p:cNvSpPr>
          <p:nvPr/>
        </p:nvSpPr>
        <p:spPr>
          <a:xfrm>
            <a:off x="885825" y="2028825"/>
            <a:ext cx="285750" cy="28575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467403-7FDF-4915-8419-B6C6E4B81A46}"/>
              </a:ext>
            </a:extLst>
          </p:cNvPr>
          <p:cNvSpPr>
            <a:spLocks noGrp="1"/>
          </p:cNvSpPr>
          <p:nvPr/>
        </p:nvSpPr>
        <p:spPr>
          <a:xfrm>
            <a:off x="1314450" y="1981200"/>
            <a:ext cx="15240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文化转译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AABE65F-AC2B-40A5-B0F1-AC462EA070A9}"/>
              </a:ext>
            </a:extLst>
          </p:cNvPr>
          <p:cNvSpPr>
            <a:spLocks noGrp="1"/>
          </p:cNvSpPr>
          <p:nvPr/>
        </p:nvSpPr>
        <p:spPr>
          <a:xfrm>
            <a:off x="838200" y="2495550"/>
            <a:ext cx="44005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把游戏、街机与机械记忆转化为新的生活动作</a:t>
            </a: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37DF01E-046C-4121-BC85-4A539D555B25}"/>
              </a:ext>
            </a:extLst>
          </p:cNvPr>
          <p:cNvSpPr>
            <a:spLocks noGrp="1"/>
          </p:cNvSpPr>
          <p:nvPr/>
        </p:nvSpPr>
        <p:spPr>
          <a:xfrm>
            <a:off x="5867400" y="1752600"/>
            <a:ext cx="4933950" cy="1390650"/>
          </a:xfrm>
          <a:prstGeom prst="roundRect">
            <a:avLst>
              <a:gd name="adj" fmla="val 547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5B4D9529-096E-41C9-B7CE-6723E7757285}"/>
              </a:ext>
            </a:extLst>
          </p:cNvPr>
          <p:cNvSpPr>
            <a:spLocks noGrp="1"/>
          </p:cNvSpPr>
          <p:nvPr/>
        </p:nvSpPr>
        <p:spPr>
          <a:xfrm>
            <a:off x="6143625" y="2028825"/>
            <a:ext cx="285750" cy="28575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813010E-3DA0-4591-ABAD-D48A72D2186D}"/>
              </a:ext>
            </a:extLst>
          </p:cNvPr>
          <p:cNvSpPr>
            <a:spLocks noGrp="1"/>
          </p:cNvSpPr>
          <p:nvPr/>
        </p:nvSpPr>
        <p:spPr>
          <a:xfrm>
            <a:off x="6572250" y="1981200"/>
            <a:ext cx="15240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场景收藏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FDF9A92-3A61-40EC-8251-E5C9D9BA807A}"/>
              </a:ext>
            </a:extLst>
          </p:cNvPr>
          <p:cNvSpPr>
            <a:spLocks noGrp="1"/>
          </p:cNvSpPr>
          <p:nvPr/>
        </p:nvSpPr>
        <p:spPr>
          <a:xfrm>
            <a:off x="6096000" y="2495550"/>
            <a:ext cx="44005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不同功能产品散布在空间中，形成可探索的机关系统</a:t>
            </a: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1E170C6C-460C-4B5B-B554-B216571C8F26}"/>
              </a:ext>
            </a:extLst>
          </p:cNvPr>
          <p:cNvSpPr>
            <a:spLocks noGrp="1"/>
          </p:cNvSpPr>
          <p:nvPr/>
        </p:nvSpPr>
        <p:spPr>
          <a:xfrm>
            <a:off x="609600" y="3448050"/>
            <a:ext cx="4933950" cy="1390650"/>
          </a:xfrm>
          <a:prstGeom prst="roundRect">
            <a:avLst>
              <a:gd name="adj" fmla="val 547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E729F17-FB2A-4CFB-BB42-B1C4FCCC5C79}"/>
              </a:ext>
            </a:extLst>
          </p:cNvPr>
          <p:cNvSpPr>
            <a:spLocks noGrp="1"/>
          </p:cNvSpPr>
          <p:nvPr/>
        </p:nvSpPr>
        <p:spPr>
          <a:xfrm>
            <a:off x="885825" y="3724275"/>
            <a:ext cx="285750" cy="28575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2614309-996B-4745-8D7E-48B7BF346EAE}"/>
              </a:ext>
            </a:extLst>
          </p:cNvPr>
          <p:cNvSpPr>
            <a:spLocks noGrp="1"/>
          </p:cNvSpPr>
          <p:nvPr/>
        </p:nvSpPr>
        <p:spPr>
          <a:xfrm>
            <a:off x="1314450" y="3676650"/>
            <a:ext cx="15240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个性表达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CEF6AA1-32BB-43DE-B3C7-280BBBF49D84}"/>
              </a:ext>
            </a:extLst>
          </p:cNvPr>
          <p:cNvSpPr>
            <a:spLocks noGrp="1"/>
          </p:cNvSpPr>
          <p:nvPr/>
        </p:nvSpPr>
        <p:spPr>
          <a:xfrm>
            <a:off x="838200" y="4191000"/>
            <a:ext cx="44005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用户用产品选择房间的性格，而不仅是装修风格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AF03EAD6-9760-4031-92A6-2260F66F8841}"/>
              </a:ext>
            </a:extLst>
          </p:cNvPr>
          <p:cNvSpPr>
            <a:spLocks noGrp="1"/>
          </p:cNvSpPr>
          <p:nvPr/>
        </p:nvSpPr>
        <p:spPr>
          <a:xfrm>
            <a:off x="5867400" y="3448050"/>
            <a:ext cx="4933950" cy="1390650"/>
          </a:xfrm>
          <a:prstGeom prst="roundRect">
            <a:avLst>
              <a:gd name="adj" fmla="val 547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B2EB561-4361-4313-80DF-DF778CEE6AAE}"/>
              </a:ext>
            </a:extLst>
          </p:cNvPr>
          <p:cNvSpPr>
            <a:spLocks noGrp="1"/>
          </p:cNvSpPr>
          <p:nvPr/>
        </p:nvSpPr>
        <p:spPr>
          <a:xfrm>
            <a:off x="6143625" y="3724275"/>
            <a:ext cx="285750" cy="28575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4E7E796-E412-4985-9B8E-B4E0007D45D8}"/>
              </a:ext>
            </a:extLst>
          </p:cNvPr>
          <p:cNvSpPr>
            <a:spLocks noGrp="1"/>
          </p:cNvSpPr>
          <p:nvPr/>
        </p:nvSpPr>
        <p:spPr>
          <a:xfrm>
            <a:off x="6572250" y="3676650"/>
            <a:ext cx="15240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持续使用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1C1A8E3-4AFC-41E5-A75F-FE72E79FC798}"/>
              </a:ext>
            </a:extLst>
          </p:cNvPr>
          <p:cNvSpPr>
            <a:spLocks noGrp="1"/>
          </p:cNvSpPr>
          <p:nvPr/>
        </p:nvSpPr>
        <p:spPr>
          <a:xfrm>
            <a:off x="6096000" y="4191000"/>
            <a:ext cx="44005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情绪价值附着于真实功能，不会在新鲜感后完全闲置</a:t>
            </a: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4927292D-B82B-436B-B3BB-84EB0C80BF7A}"/>
              </a:ext>
            </a:extLst>
          </p:cNvPr>
          <p:cNvSpPr>
            <a:spLocks noGrp="1"/>
          </p:cNvSpPr>
          <p:nvPr/>
        </p:nvSpPr>
        <p:spPr>
          <a:xfrm>
            <a:off x="609600" y="5353050"/>
            <a:ext cx="10191750" cy="628650"/>
          </a:xfrm>
          <a:prstGeom prst="roundRect">
            <a:avLst>
              <a:gd name="adj" fmla="val 12121"/>
            </a:avLst>
          </a:prstGeom>
          <a:solidFill>
            <a:srgbClr val="252B29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C576F95-0941-433C-B3DD-1A02BDCE10D3}"/>
              </a:ext>
            </a:extLst>
          </p:cNvPr>
          <p:cNvSpPr>
            <a:spLocks noGrp="1"/>
          </p:cNvSpPr>
          <p:nvPr/>
        </p:nvSpPr>
        <p:spPr>
          <a:xfrm>
            <a:off x="838200" y="5467350"/>
            <a:ext cx="973455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产品定位：介于空间五金、互动玩具与潮流文创之间的“可使用收藏品”。</a:t>
            </a:r>
          </a:p>
        </p:txBody>
      </p:sp>
    </p:spTree>
    <p:extLst>
      <p:ext uri="{BB962C8B-B14F-4D97-AF65-F5344CB8AC3E}">
        <p14:creationId xmlns:p14="http://schemas.microsoft.com/office/powerpoint/2010/main" val="141857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1A5C2221-DE22-41FE-8938-2F5068F7E285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未来方向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62C87A3-EC51-4738-AF51-BD208D32A76F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26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DA76C2-8B79-4AE7-BAD4-08B0C53C2F83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FB1F626-76A8-47B0-AF7E-6853EAC92760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1052AB8-A51B-4FEF-A930-4523DDCF38FD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5471EC3-7001-469C-8A3D-9B135ACBEFC0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63CD138-4351-490B-B8AC-919B8AF3BECE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未来可以从单品系列继续发展为“可编排的空间机关系统”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BEE861F8-CCD3-4029-A2CA-B9306E077183}"/>
              </a:ext>
            </a:extLst>
          </p:cNvPr>
          <p:cNvSpPr>
            <a:spLocks noGrp="1"/>
          </p:cNvSpPr>
          <p:nvPr/>
        </p:nvSpPr>
        <p:spPr>
          <a:xfrm>
            <a:off x="609600" y="1562100"/>
            <a:ext cx="10248900" cy="647700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85A7EF7-6BD3-4E17-B9DF-32B24B2E2C2C}"/>
              </a:ext>
            </a:extLst>
          </p:cNvPr>
          <p:cNvSpPr>
            <a:spLocks noGrp="1"/>
          </p:cNvSpPr>
          <p:nvPr/>
        </p:nvSpPr>
        <p:spPr>
          <a:xfrm>
            <a:off x="790575" y="1781175"/>
            <a:ext cx="209550" cy="20955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F24C829-8611-4349-9B14-9323C57435AF}"/>
              </a:ext>
            </a:extLst>
          </p:cNvPr>
          <p:cNvSpPr>
            <a:spLocks noGrp="1"/>
          </p:cNvSpPr>
          <p:nvPr/>
        </p:nvSpPr>
        <p:spPr>
          <a:xfrm>
            <a:off x="1123950" y="1562100"/>
            <a:ext cx="4953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DF0CA8A-0386-4ECA-A05A-7B2D7066E530}"/>
              </a:ext>
            </a:extLst>
          </p:cNvPr>
          <p:cNvSpPr>
            <a:spLocks noGrp="1"/>
          </p:cNvSpPr>
          <p:nvPr/>
        </p:nvSpPr>
        <p:spPr>
          <a:xfrm>
            <a:off x="1752600" y="1562100"/>
            <a:ext cx="16192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更多载体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764DA57-11E9-44DB-BEAB-B9C950D51B49}"/>
              </a:ext>
            </a:extLst>
          </p:cNvPr>
          <p:cNvSpPr>
            <a:spLocks noGrp="1"/>
          </p:cNvSpPr>
          <p:nvPr/>
        </p:nvSpPr>
        <p:spPr>
          <a:xfrm>
            <a:off x="3524250" y="1562100"/>
            <a:ext cx="70104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窗帘、抽屉、水龙头、桌面旋钮与公共空间按钮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9526E192-FF8E-41B3-804F-8CBEFDED52C8}"/>
              </a:ext>
            </a:extLst>
          </p:cNvPr>
          <p:cNvSpPr>
            <a:spLocks noGrp="1"/>
          </p:cNvSpPr>
          <p:nvPr/>
        </p:nvSpPr>
        <p:spPr>
          <a:xfrm>
            <a:off x="609600" y="2381250"/>
            <a:ext cx="10248900" cy="647700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164A40F-189B-4080-B5E7-53792566AB6E}"/>
              </a:ext>
            </a:extLst>
          </p:cNvPr>
          <p:cNvSpPr>
            <a:spLocks noGrp="1"/>
          </p:cNvSpPr>
          <p:nvPr/>
        </p:nvSpPr>
        <p:spPr>
          <a:xfrm>
            <a:off x="790575" y="2600325"/>
            <a:ext cx="209550" cy="20955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454542-7C7A-4221-BCF5-140AE8C3EC63}"/>
              </a:ext>
            </a:extLst>
          </p:cNvPr>
          <p:cNvSpPr>
            <a:spLocks noGrp="1"/>
          </p:cNvSpPr>
          <p:nvPr/>
        </p:nvSpPr>
        <p:spPr>
          <a:xfrm>
            <a:off x="1123950" y="2381250"/>
            <a:ext cx="4953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516CD2A-4B14-42EC-94C5-27E5FA396C3D}"/>
              </a:ext>
            </a:extLst>
          </p:cNvPr>
          <p:cNvSpPr>
            <a:spLocks noGrp="1"/>
          </p:cNvSpPr>
          <p:nvPr/>
        </p:nvSpPr>
        <p:spPr>
          <a:xfrm>
            <a:off x="1752600" y="2381250"/>
            <a:ext cx="16192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主题系列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58C5DAB-C1FB-42F2-8019-99BAF2A14BF2}"/>
              </a:ext>
            </a:extLst>
          </p:cNvPr>
          <p:cNvSpPr>
            <a:spLocks noGrp="1"/>
          </p:cNvSpPr>
          <p:nvPr/>
        </p:nvSpPr>
        <p:spPr>
          <a:xfrm>
            <a:off x="3524250" y="2381250"/>
            <a:ext cx="70104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像素、机械、太空、东方机关等原创文化主题</a:t>
            </a: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0E68D26F-DCC3-4B94-96A2-E4A1D2EB0911}"/>
              </a:ext>
            </a:extLst>
          </p:cNvPr>
          <p:cNvSpPr>
            <a:spLocks noGrp="1"/>
          </p:cNvSpPr>
          <p:nvPr/>
        </p:nvSpPr>
        <p:spPr>
          <a:xfrm>
            <a:off x="609600" y="3200400"/>
            <a:ext cx="10248900" cy="647700"/>
          </a:xfrm>
          <a:prstGeom prst="roundRect">
            <a:avLst>
              <a:gd name="adj" fmla="val 11765"/>
            </a:avLst>
          </a:prstGeom>
          <a:solidFill>
            <a:srgbClr val="E8F8F4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DE7D13A6-83C1-4F0B-8A9A-0E7ED2903850}"/>
              </a:ext>
            </a:extLst>
          </p:cNvPr>
          <p:cNvSpPr>
            <a:spLocks noGrp="1"/>
          </p:cNvSpPr>
          <p:nvPr/>
        </p:nvSpPr>
        <p:spPr>
          <a:xfrm>
            <a:off x="790575" y="3419475"/>
            <a:ext cx="209550" cy="20955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428BC79-FD8E-4D8F-BA9F-BA79BD1DD03F}"/>
              </a:ext>
            </a:extLst>
          </p:cNvPr>
          <p:cNvSpPr>
            <a:spLocks noGrp="1"/>
          </p:cNvSpPr>
          <p:nvPr/>
        </p:nvSpPr>
        <p:spPr>
          <a:xfrm>
            <a:off x="1123950" y="3200400"/>
            <a:ext cx="4953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7A802D2-CDEE-4E09-B53C-72B7B12196D9}"/>
              </a:ext>
            </a:extLst>
          </p:cNvPr>
          <p:cNvSpPr>
            <a:spLocks noGrp="1"/>
          </p:cNvSpPr>
          <p:nvPr/>
        </p:nvSpPr>
        <p:spPr>
          <a:xfrm>
            <a:off x="1752600" y="3200400"/>
            <a:ext cx="16192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模块接口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C76250A-9A94-4268-AD44-61D917B08368}"/>
              </a:ext>
            </a:extLst>
          </p:cNvPr>
          <p:cNvSpPr>
            <a:spLocks noGrp="1"/>
          </p:cNvSpPr>
          <p:nvPr/>
        </p:nvSpPr>
        <p:spPr>
          <a:xfrm>
            <a:off x="3524250" y="3200400"/>
            <a:ext cx="70104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动作件可以替换，让同一基座拥有不同叙事</a:t>
            </a: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64E813C7-3DD6-48DA-A3CA-F2F57AD98028}"/>
              </a:ext>
            </a:extLst>
          </p:cNvPr>
          <p:cNvSpPr>
            <a:spLocks noGrp="1"/>
          </p:cNvSpPr>
          <p:nvPr/>
        </p:nvSpPr>
        <p:spPr>
          <a:xfrm>
            <a:off x="609600" y="4019550"/>
            <a:ext cx="10248900" cy="647700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BB02A576-EFD8-4445-9403-2324CA5C5298}"/>
              </a:ext>
            </a:extLst>
          </p:cNvPr>
          <p:cNvSpPr>
            <a:spLocks noGrp="1"/>
          </p:cNvSpPr>
          <p:nvPr/>
        </p:nvSpPr>
        <p:spPr>
          <a:xfrm>
            <a:off x="790575" y="4238625"/>
            <a:ext cx="209550" cy="20955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596E11D-5229-4019-AEEF-23FE8849767E}"/>
              </a:ext>
            </a:extLst>
          </p:cNvPr>
          <p:cNvSpPr>
            <a:spLocks noGrp="1"/>
          </p:cNvSpPr>
          <p:nvPr/>
        </p:nvSpPr>
        <p:spPr>
          <a:xfrm>
            <a:off x="1123950" y="4019550"/>
            <a:ext cx="4953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618FF82-49AF-4909-9757-5239828D1EF7}"/>
              </a:ext>
            </a:extLst>
          </p:cNvPr>
          <p:cNvSpPr>
            <a:spLocks noGrp="1"/>
          </p:cNvSpPr>
          <p:nvPr/>
        </p:nvSpPr>
        <p:spPr>
          <a:xfrm>
            <a:off x="1752600" y="4019550"/>
            <a:ext cx="16192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空间联动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6A1FB14-9E93-475E-A682-4A7358724C9C}"/>
              </a:ext>
            </a:extLst>
          </p:cNvPr>
          <p:cNvSpPr>
            <a:spLocks noGrp="1"/>
          </p:cNvSpPr>
          <p:nvPr/>
        </p:nvSpPr>
        <p:spPr>
          <a:xfrm>
            <a:off x="3524250" y="4019550"/>
            <a:ext cx="70104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一个机关触发灯光、声音或另一件产品的回应</a:t>
            </a:r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C62FA6E3-A364-477D-A7EE-3B89F44EF441}"/>
              </a:ext>
            </a:extLst>
          </p:cNvPr>
          <p:cNvSpPr>
            <a:spLocks noGrp="1"/>
          </p:cNvSpPr>
          <p:nvPr/>
        </p:nvSpPr>
        <p:spPr>
          <a:xfrm>
            <a:off x="609600" y="4838700"/>
            <a:ext cx="10248900" cy="647700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16470612-36C8-4D93-A182-76E8DDC67DCB}"/>
              </a:ext>
            </a:extLst>
          </p:cNvPr>
          <p:cNvSpPr>
            <a:spLocks noGrp="1"/>
          </p:cNvSpPr>
          <p:nvPr/>
        </p:nvSpPr>
        <p:spPr>
          <a:xfrm>
            <a:off x="790575" y="5057775"/>
            <a:ext cx="209550" cy="209550"/>
          </a:xfrm>
          <a:prstGeom prst="ellipse">
            <a:avLst/>
          </a:prstGeom>
          <a:solidFill>
            <a:srgbClr val="252B29"/>
          </a:solidFill>
          <a:ln w="0">
            <a:solidFill>
              <a:srgbClr val="252B29"/>
            </a:solidFill>
            <a:prstDash val="solid"/>
          </a:ln>
        </p:spPr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A5F7D38-4A17-4DCE-9C9A-E2EE493E1086}"/>
              </a:ext>
            </a:extLst>
          </p:cNvPr>
          <p:cNvSpPr>
            <a:spLocks noGrp="1"/>
          </p:cNvSpPr>
          <p:nvPr/>
        </p:nvSpPr>
        <p:spPr>
          <a:xfrm>
            <a:off x="1123950" y="4838700"/>
            <a:ext cx="4953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3496F62-6349-4B0E-BED7-9FDD08032320}"/>
              </a:ext>
            </a:extLst>
          </p:cNvPr>
          <p:cNvSpPr>
            <a:spLocks noGrp="1"/>
          </p:cNvSpPr>
          <p:nvPr/>
        </p:nvSpPr>
        <p:spPr>
          <a:xfrm>
            <a:off x="1752600" y="4838700"/>
            <a:ext cx="16192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共创平台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6C9C865-9A34-4821-A6D5-2C54B6CCAAAD}"/>
              </a:ext>
            </a:extLst>
          </p:cNvPr>
          <p:cNvSpPr>
            <a:spLocks noGrp="1"/>
          </p:cNvSpPr>
          <p:nvPr/>
        </p:nvSpPr>
        <p:spPr>
          <a:xfrm>
            <a:off x="3524250" y="4838700"/>
            <a:ext cx="70104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提供安全结构模板，让创作者设计新的动作外壳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330DBFC-E4CA-423F-99D7-EF1963B16A0B}"/>
              </a:ext>
            </a:extLst>
          </p:cNvPr>
          <p:cNvSpPr>
            <a:spLocks noGrp="1"/>
          </p:cNvSpPr>
          <p:nvPr/>
        </p:nvSpPr>
        <p:spPr>
          <a:xfrm>
            <a:off x="609600" y="5810250"/>
            <a:ext cx="101917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未来的核心不是让空间更“智能”，而是让人与空间之间出现更多可触摸、可记忆的关系。</a:t>
            </a:r>
          </a:p>
        </p:txBody>
      </p:sp>
    </p:spTree>
    <p:extLst>
      <p:ext uri="{BB962C8B-B14F-4D97-AF65-F5344CB8AC3E}">
        <p14:creationId xmlns:p14="http://schemas.microsoft.com/office/powerpoint/2010/main" val="291011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B9B78A2B-7422-4FFB-B046-E7A703C7BC5F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核心结论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52442AD-0FC5-4D03-A342-407CA33BA445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27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F27BC0-84B7-4DBC-966C-50EEAA3FBC70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D912A90-B860-4578-B065-76230EADAC38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C717E8F-8399-42BD-A1F4-F5D959C22C44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C384C20-0F9A-4EE6-BB86-AB0A456A5698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A66E49-8F48-4AE8-84B1-A88BF2F4DF45}"/>
              </a:ext>
            </a:extLst>
          </p:cNvPr>
          <p:cNvSpPr>
            <a:spLocks noGrp="1"/>
          </p:cNvSpPr>
          <p:nvPr/>
        </p:nvSpPr>
        <p:spPr>
          <a:xfrm>
            <a:off x="1009650" y="1104900"/>
            <a:ext cx="9715500" cy="1200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27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7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情绪设计不一定要创造新的功能，</a:t>
            </a:r>
          </a:p>
          <a:p>
            <a:pPr algn="ctr">
              <a:defRPr sz="27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7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也可以重新设计那些每天都会发生、却常被忽略的动作。</a:t>
            </a:r>
          </a:p>
        </p:txBody>
      </p:sp>
      <p:sp>
        <p:nvSpPr>
          <p:cNvPr id="8" name="直线连接符 7">
            <a:extLst>
              <a:ext uri="{FF2B5EF4-FFF2-40B4-BE49-F238E27FC236}">
                <a16:creationId xmlns:a16="http://schemas.microsoft.com/office/drawing/2014/main" id="{D6DD5F29-5E02-49D4-BD8C-C4C7DCD3651C}"/>
              </a:ext>
            </a:extLst>
          </p:cNvPr>
          <p:cNvSpPr>
            <a:spLocks noGrp="1"/>
          </p:cNvSpPr>
          <p:nvPr/>
        </p:nvSpPr>
        <p:spPr>
          <a:xfrm>
            <a:off x="1676400" y="2781300"/>
            <a:ext cx="8420100" cy="0"/>
          </a:xfrm>
          <a:prstGeom prst="line">
            <a:avLst/>
          </a:prstGeom>
          <a:noFill/>
          <a:ln w="19050">
            <a:solidFill>
              <a:srgbClr val="D9DDD9"/>
            </a:solidFill>
            <a:prstDash val="solid"/>
          </a:ln>
        </p:spPr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5CEA10F-B5AF-4A97-B5D9-9758318971A1}"/>
              </a:ext>
            </a:extLst>
          </p:cNvPr>
          <p:cNvSpPr>
            <a:spLocks noGrp="1"/>
          </p:cNvSpPr>
          <p:nvPr/>
        </p:nvSpPr>
        <p:spPr>
          <a:xfrm>
            <a:off x="1314450" y="3390900"/>
            <a:ext cx="571500" cy="57150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FC3A0CE-ACA2-42FA-A99F-C0B48DED7B39}"/>
              </a:ext>
            </a:extLst>
          </p:cNvPr>
          <p:cNvSpPr>
            <a:spLocks noGrp="1"/>
          </p:cNvSpPr>
          <p:nvPr/>
        </p:nvSpPr>
        <p:spPr>
          <a:xfrm>
            <a:off x="990600" y="4114800"/>
            <a:ext cx="12192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普通界面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3124E31-6949-400D-804E-816491649DCC}"/>
              </a:ext>
            </a:extLst>
          </p:cNvPr>
          <p:cNvSpPr>
            <a:spLocks noGrp="1"/>
          </p:cNvSpPr>
          <p:nvPr/>
        </p:nvSpPr>
        <p:spPr>
          <a:xfrm>
            <a:off x="819150" y="4514850"/>
            <a:ext cx="15621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开关 / 插座 / 把手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CD799A6-A9F7-4DE1-8C03-FC91937C3993}"/>
              </a:ext>
            </a:extLst>
          </p:cNvPr>
          <p:cNvSpPr>
            <a:spLocks noGrp="1"/>
          </p:cNvSpPr>
          <p:nvPr/>
        </p:nvSpPr>
        <p:spPr>
          <a:xfrm>
            <a:off x="2400300" y="3562350"/>
            <a:ext cx="51435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C84E4DD-BF3C-4C2A-B5E6-1B5BA7A13011}"/>
              </a:ext>
            </a:extLst>
          </p:cNvPr>
          <p:cNvSpPr>
            <a:spLocks noGrp="1"/>
          </p:cNvSpPr>
          <p:nvPr/>
        </p:nvSpPr>
        <p:spPr>
          <a:xfrm>
            <a:off x="3962400" y="3390900"/>
            <a:ext cx="571500" cy="57150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7A6723A-932D-432D-AA2C-06AF512EEAD7}"/>
              </a:ext>
            </a:extLst>
          </p:cNvPr>
          <p:cNvSpPr>
            <a:spLocks noGrp="1"/>
          </p:cNvSpPr>
          <p:nvPr/>
        </p:nvSpPr>
        <p:spPr>
          <a:xfrm>
            <a:off x="3638550" y="4114800"/>
            <a:ext cx="12192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趣味动作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4B06B4E-4464-4DC0-BA5A-8342855DE321}"/>
              </a:ext>
            </a:extLst>
          </p:cNvPr>
          <p:cNvSpPr>
            <a:spLocks noGrp="1"/>
          </p:cNvSpPr>
          <p:nvPr/>
        </p:nvSpPr>
        <p:spPr>
          <a:xfrm>
            <a:off x="3467100" y="4514850"/>
            <a:ext cx="15621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按 / 拉 / 插 / 转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EE0FEC4-C740-4B0C-8AEB-37891759C2D1}"/>
              </a:ext>
            </a:extLst>
          </p:cNvPr>
          <p:cNvSpPr>
            <a:spLocks noGrp="1"/>
          </p:cNvSpPr>
          <p:nvPr/>
        </p:nvSpPr>
        <p:spPr>
          <a:xfrm>
            <a:off x="5048250" y="3562350"/>
            <a:ext cx="51435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AD57883-D6CD-417B-9ECE-097E6581DBD7}"/>
              </a:ext>
            </a:extLst>
          </p:cNvPr>
          <p:cNvSpPr>
            <a:spLocks noGrp="1"/>
          </p:cNvSpPr>
          <p:nvPr/>
        </p:nvSpPr>
        <p:spPr>
          <a:xfrm>
            <a:off x="6610350" y="3390900"/>
            <a:ext cx="571500" cy="57150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C2425EF-4C64-49E0-A291-020659A40230}"/>
              </a:ext>
            </a:extLst>
          </p:cNvPr>
          <p:cNvSpPr>
            <a:spLocks noGrp="1"/>
          </p:cNvSpPr>
          <p:nvPr/>
        </p:nvSpPr>
        <p:spPr>
          <a:xfrm>
            <a:off x="6286500" y="4114800"/>
            <a:ext cx="12192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仪式反馈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D27572E-F0B6-4AF9-8B3F-743694A085D9}"/>
              </a:ext>
            </a:extLst>
          </p:cNvPr>
          <p:cNvSpPr>
            <a:spLocks noGrp="1"/>
          </p:cNvSpPr>
          <p:nvPr/>
        </p:nvSpPr>
        <p:spPr>
          <a:xfrm>
            <a:off x="6115050" y="4514850"/>
            <a:ext cx="15621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阻尼 / 回弹 / 声光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1763BC2-6E8D-4CBA-9C05-24833DD5EF3B}"/>
              </a:ext>
            </a:extLst>
          </p:cNvPr>
          <p:cNvSpPr>
            <a:spLocks noGrp="1"/>
          </p:cNvSpPr>
          <p:nvPr/>
        </p:nvSpPr>
        <p:spPr>
          <a:xfrm>
            <a:off x="7696200" y="3562350"/>
            <a:ext cx="51435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F72356F-043B-408F-8FE7-F2795CB0CD71}"/>
              </a:ext>
            </a:extLst>
          </p:cNvPr>
          <p:cNvSpPr>
            <a:spLocks noGrp="1"/>
          </p:cNvSpPr>
          <p:nvPr/>
        </p:nvSpPr>
        <p:spPr>
          <a:xfrm>
            <a:off x="9258300" y="3390900"/>
            <a:ext cx="571500" cy="57150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AC301EC-F62A-42DD-8E63-7291BDEEBC54}"/>
              </a:ext>
            </a:extLst>
          </p:cNvPr>
          <p:cNvSpPr>
            <a:spLocks noGrp="1"/>
          </p:cNvSpPr>
          <p:nvPr/>
        </p:nvSpPr>
        <p:spPr>
          <a:xfrm>
            <a:off x="8934450" y="4114800"/>
            <a:ext cx="12192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情绪结果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FE349DF-C88A-4399-B796-9F96B7D6B9D8}"/>
              </a:ext>
            </a:extLst>
          </p:cNvPr>
          <p:cNvSpPr>
            <a:spLocks noGrp="1"/>
          </p:cNvSpPr>
          <p:nvPr/>
        </p:nvSpPr>
        <p:spPr>
          <a:xfrm>
            <a:off x="8763000" y="4514850"/>
            <a:ext cx="15621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惊喜 / 期待 / 归属</a:t>
            </a: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FC13498B-BA87-4421-9CD9-85860586E428}"/>
              </a:ext>
            </a:extLst>
          </p:cNvPr>
          <p:cNvSpPr>
            <a:spLocks noGrp="1"/>
          </p:cNvSpPr>
          <p:nvPr/>
        </p:nvSpPr>
        <p:spPr>
          <a:xfrm>
            <a:off x="1143000" y="5295900"/>
            <a:ext cx="9429750" cy="647700"/>
          </a:xfrm>
          <a:prstGeom prst="roundRect">
            <a:avLst>
              <a:gd name="adj" fmla="val 11765"/>
            </a:avLst>
          </a:prstGeom>
          <a:solidFill>
            <a:srgbClr val="FFF6D6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3040640-5A8D-4C54-B506-7B029B6198E1}"/>
              </a:ext>
            </a:extLst>
          </p:cNvPr>
          <p:cNvSpPr>
            <a:spLocks noGrp="1"/>
          </p:cNvSpPr>
          <p:nvPr/>
        </p:nvSpPr>
        <p:spPr>
          <a:xfrm>
            <a:off x="1371600" y="5410200"/>
            <a:ext cx="8972550" cy="419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725" b="1">
                <a:solidFill>
                  <a:srgbClr val="785D0D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785D0D"/>
                </a:solidFill>
                <a:latin typeface="Microsoft YaHei"/>
                <a:ea typeface="Microsoft YaHei"/>
                <a:cs typeface="Microsoft YaHei"/>
              </a:rPr>
              <a:t>最终方向：让功能继续工作，让情绪在使用过程中自然发生。</a:t>
            </a:r>
          </a:p>
        </p:txBody>
      </p:sp>
    </p:spTree>
    <p:extLst>
      <p:ext uri="{BB962C8B-B14F-4D97-AF65-F5344CB8AC3E}">
        <p14:creationId xmlns:p14="http://schemas.microsoft.com/office/powerpoint/2010/main" val="109646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945E6E05-87FF-4A29-A198-F11F7E4F54E7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研究轨迹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54CFBFA-F525-45CB-88A3-655983CD2A9E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404F549-95BE-4A9A-B376-A24E9426777C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CED058C-7F0D-4531-BB35-5BB080F46067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3AA567C-BE89-4ECA-BE5D-8F2A7BD461C2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D1F4D7-115F-47EA-8D68-E0CABD947E7C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8AB4F7C-5C93-4402-823D-D0293051B3B5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从钥匙出发，最终保留的是“触发反馈”的关系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D253453B-BFBD-49F2-8818-ACB15E18B4DD}"/>
              </a:ext>
            </a:extLst>
          </p:cNvPr>
          <p:cNvSpPr>
            <a:spLocks noGrp="1"/>
          </p:cNvSpPr>
          <p:nvPr/>
        </p:nvSpPr>
        <p:spPr>
          <a:xfrm>
            <a:off x="609600" y="1924050"/>
            <a:ext cx="2362200" cy="2381250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7DE2D16-C9AC-4E32-AD27-4856B6325B33}"/>
              </a:ext>
            </a:extLst>
          </p:cNvPr>
          <p:cNvSpPr>
            <a:spLocks noGrp="1"/>
          </p:cNvSpPr>
          <p:nvPr/>
        </p:nvSpPr>
        <p:spPr>
          <a:xfrm>
            <a:off x="857250" y="2152650"/>
            <a:ext cx="266700" cy="26670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4F15B37-5610-469E-867B-2ED0D64184C7}"/>
              </a:ext>
            </a:extLst>
          </p:cNvPr>
          <p:cNvSpPr>
            <a:spLocks noGrp="1"/>
          </p:cNvSpPr>
          <p:nvPr/>
        </p:nvSpPr>
        <p:spPr>
          <a:xfrm>
            <a:off x="1238250" y="2095500"/>
            <a:ext cx="4762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E2241A3-BF89-4681-8084-FB7DB0A5944C}"/>
              </a:ext>
            </a:extLst>
          </p:cNvPr>
          <p:cNvSpPr>
            <a:spLocks noGrp="1"/>
          </p:cNvSpPr>
          <p:nvPr/>
        </p:nvSpPr>
        <p:spPr>
          <a:xfrm>
            <a:off x="838200" y="2724150"/>
            <a:ext cx="190500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7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钥匙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58F3260-9487-44BF-8468-57E21D5F72DB}"/>
              </a:ext>
            </a:extLst>
          </p:cNvPr>
          <p:cNvSpPr>
            <a:spLocks noGrp="1"/>
          </p:cNvSpPr>
          <p:nvPr/>
        </p:nvSpPr>
        <p:spPr>
          <a:xfrm>
            <a:off x="838200" y="3295650"/>
            <a:ext cx="1905000" cy="533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插入 / 旋转 / 开启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FD68FEC-557E-4C26-883E-DAF98D587B32}"/>
              </a:ext>
            </a:extLst>
          </p:cNvPr>
          <p:cNvSpPr>
            <a:spLocks noGrp="1"/>
          </p:cNvSpPr>
          <p:nvPr/>
        </p:nvSpPr>
        <p:spPr>
          <a:xfrm>
            <a:off x="2971800" y="2819400"/>
            <a:ext cx="28575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11BF67BE-8CA8-43D0-8B5B-249F61AE5037}"/>
              </a:ext>
            </a:extLst>
          </p:cNvPr>
          <p:cNvSpPr>
            <a:spLocks noGrp="1"/>
          </p:cNvSpPr>
          <p:nvPr/>
        </p:nvSpPr>
        <p:spPr>
          <a:xfrm>
            <a:off x="3257550" y="1924050"/>
            <a:ext cx="2362200" cy="2381250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8B3E0E9-AF48-4D2C-BAC2-67415DC4232C}"/>
              </a:ext>
            </a:extLst>
          </p:cNvPr>
          <p:cNvSpPr>
            <a:spLocks noGrp="1"/>
          </p:cNvSpPr>
          <p:nvPr/>
        </p:nvSpPr>
        <p:spPr>
          <a:xfrm>
            <a:off x="3505200" y="2152650"/>
            <a:ext cx="266700" cy="26670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7BBBAAD-0C78-419B-83FA-70F994C6D517}"/>
              </a:ext>
            </a:extLst>
          </p:cNvPr>
          <p:cNvSpPr>
            <a:spLocks noGrp="1"/>
          </p:cNvSpPr>
          <p:nvPr/>
        </p:nvSpPr>
        <p:spPr>
          <a:xfrm>
            <a:off x="3886200" y="2095500"/>
            <a:ext cx="4762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573F6D8-F75B-482A-8964-71BE9866CF29}"/>
              </a:ext>
            </a:extLst>
          </p:cNvPr>
          <p:cNvSpPr>
            <a:spLocks noGrp="1"/>
          </p:cNvSpPr>
          <p:nvPr/>
        </p:nvSpPr>
        <p:spPr>
          <a:xfrm>
            <a:off x="3486150" y="2724150"/>
            <a:ext cx="190500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7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动作关系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FC89557-0F12-4338-95E0-BB5A31F51A36}"/>
              </a:ext>
            </a:extLst>
          </p:cNvPr>
          <p:cNvSpPr>
            <a:spLocks noGrp="1"/>
          </p:cNvSpPr>
          <p:nvPr/>
        </p:nvSpPr>
        <p:spPr>
          <a:xfrm>
            <a:off x="3486150" y="3295650"/>
            <a:ext cx="1905000" cy="533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一个动作触发状态变化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747AB99-D0AC-4A01-B33F-5D5369BCD9FF}"/>
              </a:ext>
            </a:extLst>
          </p:cNvPr>
          <p:cNvSpPr>
            <a:spLocks noGrp="1"/>
          </p:cNvSpPr>
          <p:nvPr/>
        </p:nvSpPr>
        <p:spPr>
          <a:xfrm>
            <a:off x="5619750" y="2819400"/>
            <a:ext cx="28575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BB9F85EE-3318-4E67-A5A8-54F9AACF4FCE}"/>
              </a:ext>
            </a:extLst>
          </p:cNvPr>
          <p:cNvSpPr>
            <a:spLocks noGrp="1"/>
          </p:cNvSpPr>
          <p:nvPr/>
        </p:nvSpPr>
        <p:spPr>
          <a:xfrm>
            <a:off x="5905500" y="1924050"/>
            <a:ext cx="2362200" cy="2381250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7AC5D677-0D1D-4C94-B25A-73F1C73E63E6}"/>
              </a:ext>
            </a:extLst>
          </p:cNvPr>
          <p:cNvSpPr>
            <a:spLocks noGrp="1"/>
          </p:cNvSpPr>
          <p:nvPr/>
        </p:nvSpPr>
        <p:spPr>
          <a:xfrm>
            <a:off x="6153150" y="2152650"/>
            <a:ext cx="266700" cy="26670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C26B277-2547-49EE-873F-616D33CE985C}"/>
              </a:ext>
            </a:extLst>
          </p:cNvPr>
          <p:cNvSpPr>
            <a:spLocks noGrp="1"/>
          </p:cNvSpPr>
          <p:nvPr/>
        </p:nvSpPr>
        <p:spPr>
          <a:xfrm>
            <a:off x="6534150" y="2095500"/>
            <a:ext cx="4762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3E79FE8-22E4-4BB4-95DC-2C7558C25138}"/>
              </a:ext>
            </a:extLst>
          </p:cNvPr>
          <p:cNvSpPr>
            <a:spLocks noGrp="1"/>
          </p:cNvSpPr>
          <p:nvPr/>
        </p:nvSpPr>
        <p:spPr>
          <a:xfrm>
            <a:off x="6134100" y="2724150"/>
            <a:ext cx="190500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7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空间界面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EDD9960-BC12-4537-9877-DFB85B355A89}"/>
              </a:ext>
            </a:extLst>
          </p:cNvPr>
          <p:cNvSpPr>
            <a:spLocks noGrp="1"/>
          </p:cNvSpPr>
          <p:nvPr/>
        </p:nvSpPr>
        <p:spPr>
          <a:xfrm>
            <a:off x="6134100" y="3295650"/>
            <a:ext cx="1905000" cy="533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开关 / 插座 / 门把手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64F90A4-FCBA-41E6-8DDC-36C8D1C9E429}"/>
              </a:ext>
            </a:extLst>
          </p:cNvPr>
          <p:cNvSpPr>
            <a:spLocks noGrp="1"/>
          </p:cNvSpPr>
          <p:nvPr/>
        </p:nvSpPr>
        <p:spPr>
          <a:xfrm>
            <a:off x="8267700" y="2819400"/>
            <a:ext cx="28575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531EBDAB-F0DF-4523-9223-FCB61F0F990C}"/>
              </a:ext>
            </a:extLst>
          </p:cNvPr>
          <p:cNvSpPr>
            <a:spLocks noGrp="1"/>
          </p:cNvSpPr>
          <p:nvPr/>
        </p:nvSpPr>
        <p:spPr>
          <a:xfrm>
            <a:off x="8553450" y="1924050"/>
            <a:ext cx="2362200" cy="2381250"/>
          </a:xfrm>
          <a:prstGeom prst="roundRect">
            <a:avLst>
              <a:gd name="adj" fmla="val 3226"/>
            </a:avLst>
          </a:prstGeom>
          <a:solidFill>
            <a:srgbClr val="FFF0ED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58F61AFE-163A-4B33-AE8B-B37E80B38139}"/>
              </a:ext>
            </a:extLst>
          </p:cNvPr>
          <p:cNvSpPr>
            <a:spLocks noGrp="1"/>
          </p:cNvSpPr>
          <p:nvPr/>
        </p:nvSpPr>
        <p:spPr>
          <a:xfrm>
            <a:off x="8801100" y="2152650"/>
            <a:ext cx="266700" cy="26670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D47FA39-16FB-49E9-968E-4204D06E26E8}"/>
              </a:ext>
            </a:extLst>
          </p:cNvPr>
          <p:cNvSpPr>
            <a:spLocks noGrp="1"/>
          </p:cNvSpPr>
          <p:nvPr/>
        </p:nvSpPr>
        <p:spPr>
          <a:xfrm>
            <a:off x="9182100" y="2095500"/>
            <a:ext cx="4762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59EC8D8-739B-4BF2-BF11-999002F2281D}"/>
              </a:ext>
            </a:extLst>
          </p:cNvPr>
          <p:cNvSpPr>
            <a:spLocks noGrp="1"/>
          </p:cNvSpPr>
          <p:nvPr/>
        </p:nvSpPr>
        <p:spPr>
          <a:xfrm>
            <a:off x="8782050" y="2724150"/>
            <a:ext cx="190500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7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情绪机关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453CBDF-3CA3-4AB7-AE15-90B5391CB22C}"/>
              </a:ext>
            </a:extLst>
          </p:cNvPr>
          <p:cNvSpPr>
            <a:spLocks noGrp="1"/>
          </p:cNvSpPr>
          <p:nvPr/>
        </p:nvSpPr>
        <p:spPr>
          <a:xfrm>
            <a:off x="8782050" y="3295650"/>
            <a:ext cx="1905000" cy="533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00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功能动作产生趣味反馈</a:t>
            </a: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DF907C77-8C5D-42A2-A99A-536224C1A7EE}"/>
              </a:ext>
            </a:extLst>
          </p:cNvPr>
          <p:cNvSpPr>
            <a:spLocks noGrp="1"/>
          </p:cNvSpPr>
          <p:nvPr/>
        </p:nvSpPr>
        <p:spPr>
          <a:xfrm>
            <a:off x="609600" y="4819650"/>
            <a:ext cx="10287000" cy="971550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0629AE0-6039-4C4A-A170-B83BF8994345}"/>
              </a:ext>
            </a:extLst>
          </p:cNvPr>
          <p:cNvSpPr>
            <a:spLocks noGrp="1"/>
          </p:cNvSpPr>
          <p:nvPr/>
        </p:nvSpPr>
        <p:spPr>
          <a:xfrm>
            <a:off x="838200" y="4991100"/>
            <a:ext cx="6667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050" b="1">
                <a:solidFill>
                  <a:srgbClr val="94731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947314"/>
                </a:solidFill>
                <a:latin typeface="Microsoft YaHei"/>
                <a:ea typeface="Microsoft YaHei"/>
                <a:cs typeface="Microsoft YaHei"/>
              </a:rPr>
              <a:t>保留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A5E0854-DCBA-401A-BAA8-C925689BFC0C}"/>
              </a:ext>
            </a:extLst>
          </p:cNvPr>
          <p:cNvSpPr>
            <a:spLocks noGrp="1"/>
          </p:cNvSpPr>
          <p:nvPr/>
        </p:nvSpPr>
        <p:spPr>
          <a:xfrm>
            <a:off x="1543050" y="4895850"/>
            <a:ext cx="361950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6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动作、触发、反馈与开启感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087C5C9-C783-4526-8A22-DA9AB6365987}"/>
              </a:ext>
            </a:extLst>
          </p:cNvPr>
          <p:cNvSpPr>
            <a:spLocks noGrp="1"/>
          </p:cNvSpPr>
          <p:nvPr/>
        </p:nvSpPr>
        <p:spPr>
          <a:xfrm>
            <a:off x="5905500" y="4991100"/>
            <a:ext cx="6667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050" b="1">
                <a:solidFill>
                  <a:srgbClr val="F05A4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1">
                <a:solidFill>
                  <a:srgbClr val="F05A4F"/>
                </a:solidFill>
                <a:latin typeface="Microsoft YaHei"/>
                <a:ea typeface="Microsoft YaHei"/>
                <a:cs typeface="Microsoft YaHei"/>
              </a:rPr>
              <a:t>舍弃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ADAF15E-55F3-404C-9734-83E09A85BFDF}"/>
              </a:ext>
            </a:extLst>
          </p:cNvPr>
          <p:cNvSpPr>
            <a:spLocks noGrp="1"/>
          </p:cNvSpPr>
          <p:nvPr/>
        </p:nvSpPr>
        <p:spPr>
          <a:xfrm>
            <a:off x="6610350" y="4895850"/>
            <a:ext cx="386715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钥匙必须长得像钥匙的外形限制</a:t>
            </a:r>
          </a:p>
        </p:txBody>
      </p:sp>
    </p:spTree>
    <p:extLst>
      <p:ext uri="{BB962C8B-B14F-4D97-AF65-F5344CB8AC3E}">
        <p14:creationId xmlns:p14="http://schemas.microsoft.com/office/powerpoint/2010/main" val="20331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A457A65-7E40-4D30-A6F3-F8D514D8B49C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阶段反思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2CEEE5B-89B7-4A4D-BF97-EE4285C739DC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78109CC-9F24-4B68-AB02-D3F3344A9F7F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B5719F-2910-4409-85D8-AE8F57904FF0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46780F2-D51D-4484-9D90-2C954588C95A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DBA4BEB-19CB-44A4-8E58-245CCE60C4E9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A7BBF1-64CC-4089-A1A9-AEFD8B659C07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收纳实验解决了空间利用，却没有产生足够的情绪价值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09600" y="2074664"/>
            <a:ext cx="4476750" cy="2518172"/>
          </a:xfrm>
          <a:prstGeom prst="rect">
            <a:avLst/>
          </a:prstGeom>
        </p:spPr>
      </p:pic>
      <p:sp>
        <p:nvSpPr>
          <p:cNvPr id="9" name="圆角矩形 8">
            <a:extLst>
              <a:ext uri="{FF2B5EF4-FFF2-40B4-BE49-F238E27FC236}">
                <a16:creationId xmlns:a16="http://schemas.microsoft.com/office/drawing/2014/main" id="{665D3CC5-08F7-45E6-8EDC-D60158407916}"/>
              </a:ext>
            </a:extLst>
          </p:cNvPr>
          <p:cNvSpPr>
            <a:spLocks noGrp="1"/>
          </p:cNvSpPr>
          <p:nvPr/>
        </p:nvSpPr>
        <p:spPr>
          <a:xfrm>
            <a:off x="5486400" y="1752600"/>
            <a:ext cx="5410200" cy="85725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B526720-CD99-4DA0-BC7C-0896A965742E}"/>
              </a:ext>
            </a:extLst>
          </p:cNvPr>
          <p:cNvSpPr>
            <a:spLocks noGrp="1"/>
          </p:cNvSpPr>
          <p:nvPr/>
        </p:nvSpPr>
        <p:spPr>
          <a:xfrm>
            <a:off x="5648325" y="2057400"/>
            <a:ext cx="247650" cy="24765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F0ABE80-86B0-4C6E-A2D8-11BF4EB47CBF}"/>
              </a:ext>
            </a:extLst>
          </p:cNvPr>
          <p:cNvSpPr>
            <a:spLocks noGrp="1"/>
          </p:cNvSpPr>
          <p:nvPr/>
        </p:nvSpPr>
        <p:spPr>
          <a:xfrm>
            <a:off x="6057900" y="1866900"/>
            <a:ext cx="11049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功能层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9BAD421-013E-4CC9-97D2-19F85984E705}"/>
              </a:ext>
            </a:extLst>
          </p:cNvPr>
          <p:cNvSpPr>
            <a:spLocks noGrp="1"/>
          </p:cNvSpPr>
          <p:nvPr/>
        </p:nvSpPr>
        <p:spPr>
          <a:xfrm>
            <a:off x="6057900" y="2152650"/>
            <a:ext cx="4476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能够利用角落、顶部与闲置区域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22F99223-8E82-4824-BAFF-8017200A36E8}"/>
              </a:ext>
            </a:extLst>
          </p:cNvPr>
          <p:cNvSpPr>
            <a:spLocks noGrp="1"/>
          </p:cNvSpPr>
          <p:nvPr/>
        </p:nvSpPr>
        <p:spPr>
          <a:xfrm>
            <a:off x="5486400" y="2819400"/>
            <a:ext cx="5410200" cy="85725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3DD309B-F847-4563-AAB7-3F72959E67B2}"/>
              </a:ext>
            </a:extLst>
          </p:cNvPr>
          <p:cNvSpPr>
            <a:spLocks noGrp="1"/>
          </p:cNvSpPr>
          <p:nvPr/>
        </p:nvSpPr>
        <p:spPr>
          <a:xfrm>
            <a:off x="5648325" y="3124200"/>
            <a:ext cx="247650" cy="24765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5B3473B-8AFA-4574-9BA1-4DAE714DF567}"/>
              </a:ext>
            </a:extLst>
          </p:cNvPr>
          <p:cNvSpPr>
            <a:spLocks noGrp="1"/>
          </p:cNvSpPr>
          <p:nvPr/>
        </p:nvSpPr>
        <p:spPr>
          <a:xfrm>
            <a:off x="6057900" y="2933700"/>
            <a:ext cx="11049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交互层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EA1A091-64C0-4D59-B75D-7BCEFAF2BD3A}"/>
              </a:ext>
            </a:extLst>
          </p:cNvPr>
          <p:cNvSpPr>
            <a:spLocks noGrp="1"/>
          </p:cNvSpPr>
          <p:nvPr/>
        </p:nvSpPr>
        <p:spPr>
          <a:xfrm>
            <a:off x="6057900" y="3219450"/>
            <a:ext cx="4476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行为仍然只是摆放和收纳</a:t>
            </a: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A4535B25-9F5E-419B-8D0F-6330BF98F518}"/>
              </a:ext>
            </a:extLst>
          </p:cNvPr>
          <p:cNvSpPr>
            <a:spLocks noGrp="1"/>
          </p:cNvSpPr>
          <p:nvPr/>
        </p:nvSpPr>
        <p:spPr>
          <a:xfrm>
            <a:off x="5486400" y="3886200"/>
            <a:ext cx="5410200" cy="857250"/>
          </a:xfrm>
          <a:prstGeom prst="roundRect">
            <a:avLst>
              <a:gd name="adj" fmla="val 8889"/>
            </a:avLst>
          </a:prstGeom>
          <a:solidFill>
            <a:srgbClr val="FFF0ED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5A5290C9-98EB-4F58-848C-E0A06B31DCA0}"/>
              </a:ext>
            </a:extLst>
          </p:cNvPr>
          <p:cNvSpPr>
            <a:spLocks noGrp="1"/>
          </p:cNvSpPr>
          <p:nvPr/>
        </p:nvSpPr>
        <p:spPr>
          <a:xfrm>
            <a:off x="5648325" y="4191000"/>
            <a:ext cx="247650" cy="24765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5E2E9DC-6FA9-48D4-BF5B-2475E0E8D8D8}"/>
              </a:ext>
            </a:extLst>
          </p:cNvPr>
          <p:cNvSpPr>
            <a:spLocks noGrp="1"/>
          </p:cNvSpPr>
          <p:nvPr/>
        </p:nvSpPr>
        <p:spPr>
          <a:xfrm>
            <a:off x="6057900" y="4000500"/>
            <a:ext cx="11049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情绪层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87F30BD-3D6D-4FED-ADCA-BBD20871158D}"/>
              </a:ext>
            </a:extLst>
          </p:cNvPr>
          <p:cNvSpPr>
            <a:spLocks noGrp="1"/>
          </p:cNvSpPr>
          <p:nvPr/>
        </p:nvSpPr>
        <p:spPr>
          <a:xfrm>
            <a:off x="6057900" y="4286250"/>
            <a:ext cx="4476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缺少惊喜、叙事与可被记住的瞬间</a:t>
            </a:r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E81E2AB8-2904-44CC-A7E4-203D387EB925}"/>
              </a:ext>
            </a:extLst>
          </p:cNvPr>
          <p:cNvSpPr>
            <a:spLocks noGrp="1"/>
          </p:cNvSpPr>
          <p:nvPr/>
        </p:nvSpPr>
        <p:spPr>
          <a:xfrm>
            <a:off x="609600" y="5429250"/>
            <a:ext cx="10287000" cy="590550"/>
          </a:xfrm>
          <a:prstGeom prst="roundRect">
            <a:avLst>
              <a:gd name="adj" fmla="val 12903"/>
            </a:avLst>
          </a:prstGeom>
          <a:solidFill>
            <a:srgbClr val="252B29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6C5DD7F-29D5-4F66-AB19-FB41DAC347B8}"/>
              </a:ext>
            </a:extLst>
          </p:cNvPr>
          <p:cNvSpPr>
            <a:spLocks noGrp="1"/>
          </p:cNvSpPr>
          <p:nvPr/>
        </p:nvSpPr>
        <p:spPr>
          <a:xfrm>
            <a:off x="838200" y="5524500"/>
            <a:ext cx="981075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因此，研究对象从“大空间如何被利用”进一步收束为“小界面如何改变空间情绪”。</a:t>
            </a:r>
          </a:p>
        </p:txBody>
      </p:sp>
    </p:spTree>
    <p:extLst>
      <p:ext uri="{BB962C8B-B14F-4D97-AF65-F5344CB8AC3E}">
        <p14:creationId xmlns:p14="http://schemas.microsoft.com/office/powerpoint/2010/main" val="153165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923DA7B0-B21A-4B9C-A88F-082624FE7717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核心内容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F9677DA-62AC-4299-823D-D19FB468B5C6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718B437-BFBD-4E11-A2BB-7B0B0BDC5AFF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698DCA2-6AFF-4D72-B307-28D2873631C8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4CFB26B-4D3B-4E69-B1B0-3CE28770BDB9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26DC45-EDBD-4695-9D11-CFB54DA0DBB5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AAFA64F-93DD-4CDC-AD0B-AFC73BF29050}"/>
              </a:ext>
            </a:extLst>
          </p:cNvPr>
          <p:cNvSpPr>
            <a:spLocks noGrp="1"/>
          </p:cNvSpPr>
          <p:nvPr/>
        </p:nvSpPr>
        <p:spPr>
          <a:xfrm>
            <a:off x="914400" y="1123950"/>
            <a:ext cx="9906000" cy="1162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27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7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研究人如何通过具有仪式感的空间产品设计，</a:t>
            </a:r>
          </a:p>
          <a:p>
            <a:pPr algn="ctr">
              <a:defRPr sz="27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7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在日常使用中被动改变自身与空间之间的情绪关系。</a:t>
            </a:r>
          </a:p>
        </p:txBody>
      </p:sp>
      <p:sp>
        <p:nvSpPr>
          <p:cNvPr id="8" name="直线连接符 7">
            <a:extLst>
              <a:ext uri="{FF2B5EF4-FFF2-40B4-BE49-F238E27FC236}">
                <a16:creationId xmlns:a16="http://schemas.microsoft.com/office/drawing/2014/main" id="{F594F2A6-8FE9-402C-AF18-A0484A239450}"/>
              </a:ext>
            </a:extLst>
          </p:cNvPr>
          <p:cNvSpPr>
            <a:spLocks noGrp="1"/>
          </p:cNvSpPr>
          <p:nvPr/>
        </p:nvSpPr>
        <p:spPr>
          <a:xfrm>
            <a:off x="1562100" y="2724150"/>
            <a:ext cx="8915400" cy="0"/>
          </a:xfrm>
          <a:prstGeom prst="line">
            <a:avLst/>
          </a:prstGeom>
          <a:noFill/>
          <a:ln w="19050">
            <a:solidFill>
              <a:srgbClr val="D9DDD9"/>
            </a:solidFill>
            <a:prstDash val="solid"/>
          </a:ln>
        </p:spPr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8F242AD-73E3-4439-AF76-3EE7BA1052AF}"/>
              </a:ext>
            </a:extLst>
          </p:cNvPr>
          <p:cNvSpPr>
            <a:spLocks noGrp="1"/>
          </p:cNvSpPr>
          <p:nvPr/>
        </p:nvSpPr>
        <p:spPr>
          <a:xfrm>
            <a:off x="1276350" y="3333750"/>
            <a:ext cx="609600" cy="60960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7480165-046A-40A5-B7DE-485442E4D67A}"/>
              </a:ext>
            </a:extLst>
          </p:cNvPr>
          <p:cNvSpPr>
            <a:spLocks noGrp="1"/>
          </p:cNvSpPr>
          <p:nvPr/>
        </p:nvSpPr>
        <p:spPr>
          <a:xfrm>
            <a:off x="876300" y="4114800"/>
            <a:ext cx="14097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功能载体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EDB81AF-1CF2-4225-AEB1-3A4723F9C51D}"/>
              </a:ext>
            </a:extLst>
          </p:cNvPr>
          <p:cNvSpPr>
            <a:spLocks noGrp="1"/>
          </p:cNvSpPr>
          <p:nvPr/>
        </p:nvSpPr>
        <p:spPr>
          <a:xfrm>
            <a:off x="704850" y="4533900"/>
            <a:ext cx="175260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开关 / 插座 / 门把手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105AED7-F2BA-4532-8256-74489634F174}"/>
              </a:ext>
            </a:extLst>
          </p:cNvPr>
          <p:cNvSpPr>
            <a:spLocks noGrp="1"/>
          </p:cNvSpPr>
          <p:nvPr/>
        </p:nvSpPr>
        <p:spPr>
          <a:xfrm>
            <a:off x="2514600" y="3505200"/>
            <a:ext cx="45720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+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2486071-26D8-4961-B2C2-8C7F73A9E44F}"/>
              </a:ext>
            </a:extLst>
          </p:cNvPr>
          <p:cNvSpPr>
            <a:spLocks noGrp="1"/>
          </p:cNvSpPr>
          <p:nvPr/>
        </p:nvSpPr>
        <p:spPr>
          <a:xfrm>
            <a:off x="3962400" y="3333750"/>
            <a:ext cx="609600" cy="60960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0B38306-1780-44D6-909B-E45A83A975E2}"/>
              </a:ext>
            </a:extLst>
          </p:cNvPr>
          <p:cNvSpPr>
            <a:spLocks noGrp="1"/>
          </p:cNvSpPr>
          <p:nvPr/>
        </p:nvSpPr>
        <p:spPr>
          <a:xfrm>
            <a:off x="3562350" y="4114800"/>
            <a:ext cx="14097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日常动作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9FED5C-4B09-40BB-B911-0FC77550A4A2}"/>
              </a:ext>
            </a:extLst>
          </p:cNvPr>
          <p:cNvSpPr>
            <a:spLocks noGrp="1"/>
          </p:cNvSpPr>
          <p:nvPr/>
        </p:nvSpPr>
        <p:spPr>
          <a:xfrm>
            <a:off x="3390900" y="4533900"/>
            <a:ext cx="175260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按压 / 拉动 / 插入 / 转动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E418E95-388B-435B-A426-723AB2DA7CED}"/>
              </a:ext>
            </a:extLst>
          </p:cNvPr>
          <p:cNvSpPr>
            <a:spLocks noGrp="1"/>
          </p:cNvSpPr>
          <p:nvPr/>
        </p:nvSpPr>
        <p:spPr>
          <a:xfrm>
            <a:off x="5200650" y="3505200"/>
            <a:ext cx="45720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+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DFBDC12-B7FE-4F36-ADE0-DAEAAB7424B3}"/>
              </a:ext>
            </a:extLst>
          </p:cNvPr>
          <p:cNvSpPr>
            <a:spLocks noGrp="1"/>
          </p:cNvSpPr>
          <p:nvPr/>
        </p:nvSpPr>
        <p:spPr>
          <a:xfrm>
            <a:off x="6648450" y="3333750"/>
            <a:ext cx="609600" cy="60960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2B036F1-A38B-4FED-A1D7-A60151E40FD8}"/>
              </a:ext>
            </a:extLst>
          </p:cNvPr>
          <p:cNvSpPr>
            <a:spLocks noGrp="1"/>
          </p:cNvSpPr>
          <p:nvPr/>
        </p:nvSpPr>
        <p:spPr>
          <a:xfrm>
            <a:off x="6248400" y="4114800"/>
            <a:ext cx="14097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趣味语义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530E8B2-C7BF-4134-B636-74680B410A04}"/>
              </a:ext>
            </a:extLst>
          </p:cNvPr>
          <p:cNvSpPr>
            <a:spLocks noGrp="1"/>
          </p:cNvSpPr>
          <p:nvPr/>
        </p:nvSpPr>
        <p:spPr>
          <a:xfrm>
            <a:off x="6076950" y="4533900"/>
            <a:ext cx="175260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游戏 / 机械 / 幸运 / 任务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0B0DB13-CA50-4F75-BBD1-2E93F4C373E0}"/>
              </a:ext>
            </a:extLst>
          </p:cNvPr>
          <p:cNvSpPr>
            <a:spLocks noGrp="1"/>
          </p:cNvSpPr>
          <p:nvPr/>
        </p:nvSpPr>
        <p:spPr>
          <a:xfrm>
            <a:off x="7886700" y="3505200"/>
            <a:ext cx="457200" cy="381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+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FB5C2BED-BD1F-4E25-91A8-63A7E4B24007}"/>
              </a:ext>
            </a:extLst>
          </p:cNvPr>
          <p:cNvSpPr>
            <a:spLocks noGrp="1"/>
          </p:cNvSpPr>
          <p:nvPr/>
        </p:nvSpPr>
        <p:spPr>
          <a:xfrm>
            <a:off x="9334500" y="3333750"/>
            <a:ext cx="609600" cy="60960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A02E44D-55E4-4720-A2F5-E755BE6AA302}"/>
              </a:ext>
            </a:extLst>
          </p:cNvPr>
          <p:cNvSpPr>
            <a:spLocks noGrp="1"/>
          </p:cNvSpPr>
          <p:nvPr/>
        </p:nvSpPr>
        <p:spPr>
          <a:xfrm>
            <a:off x="8934450" y="4114800"/>
            <a:ext cx="14097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情绪价值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C1076C9-339B-4DC4-ACD9-01491A440F63}"/>
              </a:ext>
            </a:extLst>
          </p:cNvPr>
          <p:cNvSpPr>
            <a:spLocks noGrp="1"/>
          </p:cNvSpPr>
          <p:nvPr/>
        </p:nvSpPr>
        <p:spPr>
          <a:xfrm>
            <a:off x="8763000" y="4533900"/>
            <a:ext cx="1752600" cy="457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惊喜 / 期待 / 参与 / 记忆</a:t>
            </a: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FBB12F5F-C5CF-4C18-AAB3-14DB9FFFADD9}"/>
              </a:ext>
            </a:extLst>
          </p:cNvPr>
          <p:cNvSpPr>
            <a:spLocks noGrp="1"/>
          </p:cNvSpPr>
          <p:nvPr/>
        </p:nvSpPr>
        <p:spPr>
          <a:xfrm>
            <a:off x="1200150" y="5467350"/>
            <a:ext cx="9372600" cy="533400"/>
          </a:xfrm>
          <a:prstGeom prst="roundRect">
            <a:avLst>
              <a:gd name="adj" fmla="val 14286"/>
            </a:avLst>
          </a:prstGeom>
          <a:solidFill>
            <a:srgbClr val="FFF6D6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7BE1934-F2A9-4FBF-9C61-7B0E40556149}"/>
              </a:ext>
            </a:extLst>
          </p:cNvPr>
          <p:cNvSpPr>
            <a:spLocks noGrp="1"/>
          </p:cNvSpPr>
          <p:nvPr/>
        </p:nvSpPr>
        <p:spPr>
          <a:xfrm>
            <a:off x="1409700" y="5524500"/>
            <a:ext cx="8953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7A601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7A6012"/>
                </a:solidFill>
                <a:latin typeface="Microsoft YaHei"/>
                <a:ea typeface="Microsoft YaHei"/>
                <a:cs typeface="Microsoft YaHei"/>
              </a:rPr>
              <a:t>最终载体：一套兼具实用功能、趣味交互与文化叙事的系列性文创产品。</a:t>
            </a:r>
          </a:p>
        </p:txBody>
      </p:sp>
    </p:spTree>
    <p:extLst>
      <p:ext uri="{BB962C8B-B14F-4D97-AF65-F5344CB8AC3E}">
        <p14:creationId xmlns:p14="http://schemas.microsoft.com/office/powerpoint/2010/main" val="50667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52389CE1-11AF-4FCB-86CB-9C22F54714A7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研究图谱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372AC5B-E551-47A1-805B-F4A0BE07C94E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06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E191ABB-F70B-4C67-A258-541DD1D9068D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29B19E1-0993-4C15-BC69-FD1C4128B832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DCB4B09-6670-4997-A82A-7F2F04B10EF3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F26097E-1CB2-47B5-BAA0-C2C40455EFA3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681306-C85A-47A7-BA55-7300AD2A3CE6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日常情绪机关研究图谱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83E500E-2EA2-4D2F-A8B1-65F56B2C5E58}"/>
              </a:ext>
            </a:extLst>
          </p:cNvPr>
          <p:cNvSpPr>
            <a:spLocks noGrp="1"/>
          </p:cNvSpPr>
          <p:nvPr/>
        </p:nvSpPr>
        <p:spPr>
          <a:xfrm>
            <a:off x="609600" y="1200150"/>
            <a:ext cx="100012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从被忽略的功能界面，到可系列化的情绪文创产品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7B524344-4B96-40DF-8B26-5F4256124602}"/>
              </a:ext>
            </a:extLst>
          </p:cNvPr>
          <p:cNvSpPr>
            <a:spLocks noGrp="1"/>
          </p:cNvSpPr>
          <p:nvPr/>
        </p:nvSpPr>
        <p:spPr>
          <a:xfrm>
            <a:off x="609600" y="1752600"/>
            <a:ext cx="1809750" cy="228600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8D24C81-66AC-4932-8607-1A76B7122E52}"/>
              </a:ext>
            </a:extLst>
          </p:cNvPr>
          <p:cNvSpPr>
            <a:spLocks noGrp="1"/>
          </p:cNvSpPr>
          <p:nvPr/>
        </p:nvSpPr>
        <p:spPr>
          <a:xfrm>
            <a:off x="609600" y="1752600"/>
            <a:ext cx="1809750" cy="9525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85BAC90-39B4-4575-8ADC-01CCDE128A23}"/>
              </a:ext>
            </a:extLst>
          </p:cNvPr>
          <p:cNvSpPr>
            <a:spLocks noGrp="1"/>
          </p:cNvSpPr>
          <p:nvPr/>
        </p:nvSpPr>
        <p:spPr>
          <a:xfrm>
            <a:off x="762000" y="2000250"/>
            <a:ext cx="15049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01 关系来源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13D982C-79C2-42E5-B988-78878558EB3E}"/>
              </a:ext>
            </a:extLst>
          </p:cNvPr>
          <p:cNvSpPr>
            <a:spLocks noGrp="1"/>
          </p:cNvSpPr>
          <p:nvPr/>
        </p:nvSpPr>
        <p:spPr>
          <a:xfrm>
            <a:off x="781050" y="2609850"/>
            <a:ext cx="1466850" cy="819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钥匙的插入、旋转与触发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E1268E0-3DA9-464E-A026-03647D3DCE79}"/>
              </a:ext>
            </a:extLst>
          </p:cNvPr>
          <p:cNvSpPr>
            <a:spLocks noGrp="1"/>
          </p:cNvSpPr>
          <p:nvPr/>
        </p:nvSpPr>
        <p:spPr>
          <a:xfrm>
            <a:off x="2419350" y="2724150"/>
            <a:ext cx="2667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6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B82BD683-93C9-4B45-9419-CC5AF84ABB6E}"/>
              </a:ext>
            </a:extLst>
          </p:cNvPr>
          <p:cNvSpPr>
            <a:spLocks noGrp="1"/>
          </p:cNvSpPr>
          <p:nvPr/>
        </p:nvSpPr>
        <p:spPr>
          <a:xfrm>
            <a:off x="2686050" y="1752600"/>
            <a:ext cx="1809750" cy="228600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8DB5527-F3B4-48B5-B9F8-212FF91B4617}"/>
              </a:ext>
            </a:extLst>
          </p:cNvPr>
          <p:cNvSpPr>
            <a:spLocks noGrp="1"/>
          </p:cNvSpPr>
          <p:nvPr/>
        </p:nvSpPr>
        <p:spPr>
          <a:xfrm>
            <a:off x="2686050" y="1752600"/>
            <a:ext cx="1809750" cy="9525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D190415-F514-45E9-8063-BBCF9140DA44}"/>
              </a:ext>
            </a:extLst>
          </p:cNvPr>
          <p:cNvSpPr>
            <a:spLocks noGrp="1"/>
          </p:cNvSpPr>
          <p:nvPr/>
        </p:nvSpPr>
        <p:spPr>
          <a:xfrm>
            <a:off x="2838450" y="2000250"/>
            <a:ext cx="15049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02 功能载体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F88701B-2755-4CCE-BF3B-1FE035439B47}"/>
              </a:ext>
            </a:extLst>
          </p:cNvPr>
          <p:cNvSpPr>
            <a:spLocks noGrp="1"/>
          </p:cNvSpPr>
          <p:nvPr/>
        </p:nvSpPr>
        <p:spPr>
          <a:xfrm>
            <a:off x="2857500" y="2609850"/>
            <a:ext cx="1466850" cy="819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开关、插座、门把手等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887888C-50A9-4ECA-8514-115A56138445}"/>
              </a:ext>
            </a:extLst>
          </p:cNvPr>
          <p:cNvSpPr>
            <a:spLocks noGrp="1"/>
          </p:cNvSpPr>
          <p:nvPr/>
        </p:nvSpPr>
        <p:spPr>
          <a:xfrm>
            <a:off x="4495800" y="2724150"/>
            <a:ext cx="2667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6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B2E38096-1FBC-41FA-B0B4-751DBE31CE11}"/>
              </a:ext>
            </a:extLst>
          </p:cNvPr>
          <p:cNvSpPr>
            <a:spLocks noGrp="1"/>
          </p:cNvSpPr>
          <p:nvPr/>
        </p:nvSpPr>
        <p:spPr>
          <a:xfrm>
            <a:off x="4762500" y="1752600"/>
            <a:ext cx="1809750" cy="2286000"/>
          </a:xfrm>
          <a:prstGeom prst="roundRect">
            <a:avLst>
              <a:gd name="adj" fmla="val 4211"/>
            </a:avLst>
          </a:prstGeom>
          <a:solidFill>
            <a:srgbClr val="FFF6D6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17596D4-F576-4EA3-8AA4-84BB51E45BE4}"/>
              </a:ext>
            </a:extLst>
          </p:cNvPr>
          <p:cNvSpPr>
            <a:spLocks noGrp="1"/>
          </p:cNvSpPr>
          <p:nvPr/>
        </p:nvSpPr>
        <p:spPr>
          <a:xfrm>
            <a:off x="4762500" y="1752600"/>
            <a:ext cx="1809750" cy="9525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0BDB3F7-2EE4-4351-88FE-BFD7594BEB64}"/>
              </a:ext>
            </a:extLst>
          </p:cNvPr>
          <p:cNvSpPr>
            <a:spLocks noGrp="1"/>
          </p:cNvSpPr>
          <p:nvPr/>
        </p:nvSpPr>
        <p:spPr>
          <a:xfrm>
            <a:off x="4914900" y="2000250"/>
            <a:ext cx="15049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03 语义转译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B3C8FCD-D506-4092-A161-BE0F4EC40014}"/>
              </a:ext>
            </a:extLst>
          </p:cNvPr>
          <p:cNvSpPr>
            <a:spLocks noGrp="1"/>
          </p:cNvSpPr>
          <p:nvPr/>
        </p:nvSpPr>
        <p:spPr>
          <a:xfrm>
            <a:off x="4933950" y="2609850"/>
            <a:ext cx="1466850" cy="819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游戏、机械、幸运、任务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9F371FF-47E7-4201-94DC-1FA5A9845956}"/>
              </a:ext>
            </a:extLst>
          </p:cNvPr>
          <p:cNvSpPr>
            <a:spLocks noGrp="1"/>
          </p:cNvSpPr>
          <p:nvPr/>
        </p:nvSpPr>
        <p:spPr>
          <a:xfrm>
            <a:off x="6572250" y="2724150"/>
            <a:ext cx="2667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6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DE3C4CF3-DD31-4488-9247-A0494A34520E}"/>
              </a:ext>
            </a:extLst>
          </p:cNvPr>
          <p:cNvSpPr>
            <a:spLocks noGrp="1"/>
          </p:cNvSpPr>
          <p:nvPr/>
        </p:nvSpPr>
        <p:spPr>
          <a:xfrm>
            <a:off x="6838950" y="1752600"/>
            <a:ext cx="1809750" cy="228600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6B4721B-5D7F-49B0-9379-071DFB9EABE3}"/>
              </a:ext>
            </a:extLst>
          </p:cNvPr>
          <p:cNvSpPr>
            <a:spLocks noGrp="1"/>
          </p:cNvSpPr>
          <p:nvPr/>
        </p:nvSpPr>
        <p:spPr>
          <a:xfrm>
            <a:off x="6838950" y="1752600"/>
            <a:ext cx="1809750" cy="9525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23A4592-40CC-4A87-AD1D-62508389F027}"/>
              </a:ext>
            </a:extLst>
          </p:cNvPr>
          <p:cNvSpPr>
            <a:spLocks noGrp="1"/>
          </p:cNvSpPr>
          <p:nvPr/>
        </p:nvSpPr>
        <p:spPr>
          <a:xfrm>
            <a:off x="6991350" y="2000250"/>
            <a:ext cx="15049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04 交互放大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F5A2576-4596-4C86-9959-F9F0A4655027}"/>
              </a:ext>
            </a:extLst>
          </p:cNvPr>
          <p:cNvSpPr>
            <a:spLocks noGrp="1"/>
          </p:cNvSpPr>
          <p:nvPr/>
        </p:nvSpPr>
        <p:spPr>
          <a:xfrm>
            <a:off x="7010400" y="2609850"/>
            <a:ext cx="1466850" cy="819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拉动、回弹、声光与阻尼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8D17D41-BB69-4B79-ABF6-E853AEFA1E62}"/>
              </a:ext>
            </a:extLst>
          </p:cNvPr>
          <p:cNvSpPr>
            <a:spLocks noGrp="1"/>
          </p:cNvSpPr>
          <p:nvPr/>
        </p:nvSpPr>
        <p:spPr>
          <a:xfrm>
            <a:off x="8648700" y="2724150"/>
            <a:ext cx="2667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6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→</a:t>
            </a:r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7BE016FB-3628-4E01-8542-808704C97461}"/>
              </a:ext>
            </a:extLst>
          </p:cNvPr>
          <p:cNvSpPr>
            <a:spLocks noGrp="1"/>
          </p:cNvSpPr>
          <p:nvPr/>
        </p:nvSpPr>
        <p:spPr>
          <a:xfrm>
            <a:off x="8915400" y="1752600"/>
            <a:ext cx="1809750" cy="228600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A2F7695-DDF8-4A73-9C50-7ED533B78165}"/>
              </a:ext>
            </a:extLst>
          </p:cNvPr>
          <p:cNvSpPr>
            <a:spLocks noGrp="1"/>
          </p:cNvSpPr>
          <p:nvPr/>
        </p:nvSpPr>
        <p:spPr>
          <a:xfrm>
            <a:off x="8915400" y="1752600"/>
            <a:ext cx="1809750" cy="95250"/>
          </a:xfrm>
          <a:prstGeom prst="rect">
            <a:avLst/>
          </a:prstGeom>
          <a:solidFill>
            <a:srgbClr val="252B29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B9DD7E1-8A13-4749-A84E-7FFF5A17F928}"/>
              </a:ext>
            </a:extLst>
          </p:cNvPr>
          <p:cNvSpPr>
            <a:spLocks noGrp="1"/>
          </p:cNvSpPr>
          <p:nvPr/>
        </p:nvSpPr>
        <p:spPr>
          <a:xfrm>
            <a:off x="9067800" y="2000250"/>
            <a:ext cx="15049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05 系列输出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7987436-41EC-4BA4-B950-F0DC3C4A27FF}"/>
              </a:ext>
            </a:extLst>
          </p:cNvPr>
          <p:cNvSpPr>
            <a:spLocks noGrp="1"/>
          </p:cNvSpPr>
          <p:nvPr/>
        </p:nvSpPr>
        <p:spPr>
          <a:xfrm>
            <a:off x="9086850" y="2609850"/>
            <a:ext cx="1466850" cy="8191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具有统一语言的情绪机关</a:t>
            </a: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FF8BB30F-7F5A-417D-AA6B-8D72E21C6858}"/>
              </a:ext>
            </a:extLst>
          </p:cNvPr>
          <p:cNvSpPr>
            <a:spLocks noGrp="1"/>
          </p:cNvSpPr>
          <p:nvPr/>
        </p:nvSpPr>
        <p:spPr>
          <a:xfrm>
            <a:off x="609600" y="4476750"/>
            <a:ext cx="10115550" cy="1200150"/>
          </a:xfrm>
          <a:prstGeom prst="roundRect">
            <a:avLst>
              <a:gd name="adj" fmla="val 6349"/>
            </a:avLst>
          </a:prstGeom>
          <a:solidFill>
            <a:srgbClr val="252B29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F62F619-382C-45E8-A126-96D35C6A81E4}"/>
              </a:ext>
            </a:extLst>
          </p:cNvPr>
          <p:cNvSpPr>
            <a:spLocks noGrp="1"/>
          </p:cNvSpPr>
          <p:nvPr/>
        </p:nvSpPr>
        <p:spPr>
          <a:xfrm>
            <a:off x="838200" y="4667250"/>
            <a:ext cx="9525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F3C33C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F3C33C"/>
                </a:solidFill>
                <a:latin typeface="Microsoft YaHei"/>
                <a:ea typeface="Microsoft YaHei"/>
                <a:cs typeface="Microsoft YaHei"/>
              </a:rPr>
              <a:t>设计公式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4A0D50E-7F50-49CF-8DFE-592F38ED181A}"/>
              </a:ext>
            </a:extLst>
          </p:cNvPr>
          <p:cNvSpPr>
            <a:spLocks noGrp="1"/>
          </p:cNvSpPr>
          <p:nvPr/>
        </p:nvSpPr>
        <p:spPr>
          <a:xfrm>
            <a:off x="2038350" y="4629150"/>
            <a:ext cx="14668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3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原有功能动作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97DA7C0-5CC4-4463-8C14-DA9A73BBFEBE}"/>
              </a:ext>
            </a:extLst>
          </p:cNvPr>
          <p:cNvSpPr>
            <a:spLocks noGrp="1"/>
          </p:cNvSpPr>
          <p:nvPr/>
        </p:nvSpPr>
        <p:spPr>
          <a:xfrm>
            <a:off x="3600450" y="4629150"/>
            <a:ext cx="3810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＋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7FAECCA-0C31-494F-B884-408DF95CBE65}"/>
              </a:ext>
            </a:extLst>
          </p:cNvPr>
          <p:cNvSpPr>
            <a:spLocks noGrp="1"/>
          </p:cNvSpPr>
          <p:nvPr/>
        </p:nvSpPr>
        <p:spPr>
          <a:xfrm>
            <a:off x="4038600" y="4629150"/>
            <a:ext cx="15621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3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熟悉文化语义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54B6A1E-582F-49E1-94AB-0B3D5103654D}"/>
              </a:ext>
            </a:extLst>
          </p:cNvPr>
          <p:cNvSpPr>
            <a:spLocks noGrp="1"/>
          </p:cNvSpPr>
          <p:nvPr/>
        </p:nvSpPr>
        <p:spPr>
          <a:xfrm>
            <a:off x="5695950" y="4629150"/>
            <a:ext cx="3810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＋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7B2ED77-75F8-4F40-BCD6-E56151D13312}"/>
              </a:ext>
            </a:extLst>
          </p:cNvPr>
          <p:cNvSpPr>
            <a:spLocks noGrp="1"/>
          </p:cNvSpPr>
          <p:nvPr/>
        </p:nvSpPr>
        <p:spPr>
          <a:xfrm>
            <a:off x="6134100" y="4629150"/>
            <a:ext cx="14097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3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仪式化反馈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F530807-B64C-490F-B5A2-590885FA8E24}"/>
              </a:ext>
            </a:extLst>
          </p:cNvPr>
          <p:cNvSpPr>
            <a:spLocks noGrp="1"/>
          </p:cNvSpPr>
          <p:nvPr/>
        </p:nvSpPr>
        <p:spPr>
          <a:xfrm>
            <a:off x="7639050" y="4629150"/>
            <a:ext cx="3810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5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＝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325D2D1-30EA-437E-B2FF-322C9932F12E}"/>
              </a:ext>
            </a:extLst>
          </p:cNvPr>
          <p:cNvSpPr>
            <a:spLocks noGrp="1"/>
          </p:cNvSpPr>
          <p:nvPr/>
        </p:nvSpPr>
        <p:spPr>
          <a:xfrm>
            <a:off x="8096250" y="4629150"/>
            <a:ext cx="180975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3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被动情绪价值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733E0B0-39D2-4195-8014-674F75836C50}"/>
              </a:ext>
            </a:extLst>
          </p:cNvPr>
          <p:cNvSpPr>
            <a:spLocks noGrp="1"/>
          </p:cNvSpPr>
          <p:nvPr/>
        </p:nvSpPr>
        <p:spPr>
          <a:xfrm>
            <a:off x="914400" y="5200650"/>
            <a:ext cx="950595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1">
                <a:solidFill>
                  <a:srgbClr val="DDE5E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DDE5E2"/>
                </a:solidFill>
                <a:latin typeface="Microsoft YaHei"/>
                <a:ea typeface="Microsoft YaHei"/>
                <a:cs typeface="Microsoft YaHei"/>
              </a:rPr>
              <a:t>功能仍然成立 · 交互一眼可懂 · 使用后愿意再次触发 · 可以扩展成产品家族</a:t>
            </a:r>
          </a:p>
        </p:txBody>
      </p:sp>
    </p:spTree>
    <p:extLst>
      <p:ext uri="{BB962C8B-B14F-4D97-AF65-F5344CB8AC3E}">
        <p14:creationId xmlns:p14="http://schemas.microsoft.com/office/powerpoint/2010/main" val="183173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77E7F587-C4DA-44FC-B17C-BD57A10DE0C3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研究结论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BD74198-BE8E-4E56-BAC7-F5C0E4EF4883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07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39B9E5-DFAB-4FE1-BA09-1CB2703AFF2E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E149717-ABB7-4BAD-BA93-92EBEF4BE3FE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F4ECD47-2259-4C2A-B487-E8255FB18E3F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6DD092-1997-4903-AB4B-E2BEDB7204DE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3B109E-708F-4B5A-8C60-FAA49B727D6F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为什么选择这些被忽略的空间功能区域？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1DC02726-20AD-449A-950D-D897808FB528}"/>
              </a:ext>
            </a:extLst>
          </p:cNvPr>
          <p:cNvSpPr>
            <a:spLocks noGrp="1"/>
          </p:cNvSpPr>
          <p:nvPr/>
        </p:nvSpPr>
        <p:spPr>
          <a:xfrm>
            <a:off x="609600" y="1600200"/>
            <a:ext cx="10248900" cy="647700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7198F51-EE2D-475F-AC0C-7DBEAF8E5388}"/>
              </a:ext>
            </a:extLst>
          </p:cNvPr>
          <p:cNvSpPr>
            <a:spLocks noGrp="1"/>
          </p:cNvSpPr>
          <p:nvPr/>
        </p:nvSpPr>
        <p:spPr>
          <a:xfrm>
            <a:off x="809625" y="1819275"/>
            <a:ext cx="209550" cy="20955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8DBC5B1-6463-4FCE-A4FF-72E539BB79F8}"/>
              </a:ext>
            </a:extLst>
          </p:cNvPr>
          <p:cNvSpPr>
            <a:spLocks noGrp="1"/>
          </p:cNvSpPr>
          <p:nvPr/>
        </p:nvSpPr>
        <p:spPr>
          <a:xfrm>
            <a:off x="1162050" y="1600200"/>
            <a:ext cx="4572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D4E10A8-9ACD-4AC6-9D13-4FB4F5079B89}"/>
              </a:ext>
            </a:extLst>
          </p:cNvPr>
          <p:cNvSpPr>
            <a:spLocks noGrp="1"/>
          </p:cNvSpPr>
          <p:nvPr/>
        </p:nvSpPr>
        <p:spPr>
          <a:xfrm>
            <a:off x="1752600" y="1600200"/>
            <a:ext cx="18097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高频接触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8BCC649-8241-4E61-903B-D644C34AB00B}"/>
              </a:ext>
            </a:extLst>
          </p:cNvPr>
          <p:cNvSpPr>
            <a:spLocks noGrp="1"/>
          </p:cNvSpPr>
          <p:nvPr/>
        </p:nvSpPr>
        <p:spPr>
          <a:xfrm>
            <a:off x="3695700" y="1600200"/>
            <a:ext cx="68389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每天反复使用，情绪价值能够持续发生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359A35EC-9AE7-4DCD-9EDE-FB589AE54D1F}"/>
              </a:ext>
            </a:extLst>
          </p:cNvPr>
          <p:cNvSpPr>
            <a:spLocks noGrp="1"/>
          </p:cNvSpPr>
          <p:nvPr/>
        </p:nvSpPr>
        <p:spPr>
          <a:xfrm>
            <a:off x="609600" y="2419350"/>
            <a:ext cx="10248900" cy="647700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AAE73E0-7536-4493-93EE-E47D4901C0D6}"/>
              </a:ext>
            </a:extLst>
          </p:cNvPr>
          <p:cNvSpPr>
            <a:spLocks noGrp="1"/>
          </p:cNvSpPr>
          <p:nvPr/>
        </p:nvSpPr>
        <p:spPr>
          <a:xfrm>
            <a:off x="809625" y="2638425"/>
            <a:ext cx="209550" cy="20955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BB2F0B9-AF12-426C-A5FB-173A0A39AC38}"/>
              </a:ext>
            </a:extLst>
          </p:cNvPr>
          <p:cNvSpPr>
            <a:spLocks noGrp="1"/>
          </p:cNvSpPr>
          <p:nvPr/>
        </p:nvSpPr>
        <p:spPr>
          <a:xfrm>
            <a:off x="1162050" y="2419350"/>
            <a:ext cx="4572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A61ABF3-F687-4E23-964B-3A8C543976C5}"/>
              </a:ext>
            </a:extLst>
          </p:cNvPr>
          <p:cNvSpPr>
            <a:spLocks noGrp="1"/>
          </p:cNvSpPr>
          <p:nvPr/>
        </p:nvSpPr>
        <p:spPr>
          <a:xfrm>
            <a:off x="1752600" y="2419350"/>
            <a:ext cx="18097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动作明确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C453E81-0364-4B82-86CC-5040A5BAFD97}"/>
              </a:ext>
            </a:extLst>
          </p:cNvPr>
          <p:cNvSpPr>
            <a:spLocks noGrp="1"/>
          </p:cNvSpPr>
          <p:nvPr/>
        </p:nvSpPr>
        <p:spPr>
          <a:xfrm>
            <a:off x="3695700" y="2419350"/>
            <a:ext cx="68389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按、拉、插、转天然具有触发关系</a:t>
            </a: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4CBED924-6EC2-44CB-9F72-A466F09929FC}"/>
              </a:ext>
            </a:extLst>
          </p:cNvPr>
          <p:cNvSpPr>
            <a:spLocks noGrp="1"/>
          </p:cNvSpPr>
          <p:nvPr/>
        </p:nvSpPr>
        <p:spPr>
          <a:xfrm>
            <a:off x="609600" y="3238500"/>
            <a:ext cx="10248900" cy="647700"/>
          </a:xfrm>
          <a:prstGeom prst="roundRect">
            <a:avLst>
              <a:gd name="adj" fmla="val 11765"/>
            </a:avLst>
          </a:prstGeom>
          <a:solidFill>
            <a:srgbClr val="FFF6D6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A794A849-9B4C-45D2-9B32-8BA543D80554}"/>
              </a:ext>
            </a:extLst>
          </p:cNvPr>
          <p:cNvSpPr>
            <a:spLocks noGrp="1"/>
          </p:cNvSpPr>
          <p:nvPr/>
        </p:nvSpPr>
        <p:spPr>
          <a:xfrm>
            <a:off x="809625" y="3457575"/>
            <a:ext cx="209550" cy="20955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E3BB594-5A5B-4141-9504-129A5C644F30}"/>
              </a:ext>
            </a:extLst>
          </p:cNvPr>
          <p:cNvSpPr>
            <a:spLocks noGrp="1"/>
          </p:cNvSpPr>
          <p:nvPr/>
        </p:nvSpPr>
        <p:spPr>
          <a:xfrm>
            <a:off x="1162050" y="3238500"/>
            <a:ext cx="4572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D6FA4F7-0359-484F-A154-CD22F728285A}"/>
              </a:ext>
            </a:extLst>
          </p:cNvPr>
          <p:cNvSpPr>
            <a:spLocks noGrp="1"/>
          </p:cNvSpPr>
          <p:nvPr/>
        </p:nvSpPr>
        <p:spPr>
          <a:xfrm>
            <a:off x="1752600" y="3238500"/>
            <a:ext cx="18097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注意力低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C4B3FE5-EB79-4F67-B4F7-75FCCE97C012}"/>
              </a:ext>
            </a:extLst>
          </p:cNvPr>
          <p:cNvSpPr>
            <a:spLocks noGrp="1"/>
          </p:cNvSpPr>
          <p:nvPr/>
        </p:nvSpPr>
        <p:spPr>
          <a:xfrm>
            <a:off x="3695700" y="3238500"/>
            <a:ext cx="68389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习以为常，因此改造后更容易产生惊喜</a:t>
            </a: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54420C30-1B17-45C6-B305-724604207487}"/>
              </a:ext>
            </a:extLst>
          </p:cNvPr>
          <p:cNvSpPr>
            <a:spLocks noGrp="1"/>
          </p:cNvSpPr>
          <p:nvPr/>
        </p:nvSpPr>
        <p:spPr>
          <a:xfrm>
            <a:off x="609600" y="4057650"/>
            <a:ext cx="10248900" cy="647700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1A6A788-4519-4E46-A430-409DDD1D8336}"/>
              </a:ext>
            </a:extLst>
          </p:cNvPr>
          <p:cNvSpPr>
            <a:spLocks noGrp="1"/>
          </p:cNvSpPr>
          <p:nvPr/>
        </p:nvSpPr>
        <p:spPr>
          <a:xfrm>
            <a:off x="809625" y="4276725"/>
            <a:ext cx="209550" cy="20955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8F2868E-DCB1-458F-83C6-B00B2EAACE40}"/>
              </a:ext>
            </a:extLst>
          </p:cNvPr>
          <p:cNvSpPr>
            <a:spLocks noGrp="1"/>
          </p:cNvSpPr>
          <p:nvPr/>
        </p:nvSpPr>
        <p:spPr>
          <a:xfrm>
            <a:off x="1162050" y="4057650"/>
            <a:ext cx="4572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68F0E5E-6C7B-4774-B623-C14CEDDFAAD8}"/>
              </a:ext>
            </a:extLst>
          </p:cNvPr>
          <p:cNvSpPr>
            <a:spLocks noGrp="1"/>
          </p:cNvSpPr>
          <p:nvPr/>
        </p:nvSpPr>
        <p:spPr>
          <a:xfrm>
            <a:off x="1752600" y="4057650"/>
            <a:ext cx="18097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空间固定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61E9632-551C-4BDB-A56E-A0ABDC0973EF}"/>
              </a:ext>
            </a:extLst>
          </p:cNvPr>
          <p:cNvSpPr>
            <a:spLocks noGrp="1"/>
          </p:cNvSpPr>
          <p:nvPr/>
        </p:nvSpPr>
        <p:spPr>
          <a:xfrm>
            <a:off x="3695700" y="4057650"/>
            <a:ext cx="68389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与具体房间和生活情境建立长期关系</a:t>
            </a:r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658CF668-DCEA-455E-B115-660F39551A3A}"/>
              </a:ext>
            </a:extLst>
          </p:cNvPr>
          <p:cNvSpPr>
            <a:spLocks noGrp="1"/>
          </p:cNvSpPr>
          <p:nvPr/>
        </p:nvSpPr>
        <p:spPr>
          <a:xfrm>
            <a:off x="609600" y="4876800"/>
            <a:ext cx="10248900" cy="647700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1404A9A3-6491-4F10-8870-B7362D01473C}"/>
              </a:ext>
            </a:extLst>
          </p:cNvPr>
          <p:cNvSpPr>
            <a:spLocks noGrp="1"/>
          </p:cNvSpPr>
          <p:nvPr/>
        </p:nvSpPr>
        <p:spPr>
          <a:xfrm>
            <a:off x="809625" y="5095875"/>
            <a:ext cx="209550" cy="209550"/>
          </a:xfrm>
          <a:prstGeom prst="ellipse">
            <a:avLst/>
          </a:prstGeom>
          <a:solidFill>
            <a:srgbClr val="252B29"/>
          </a:solidFill>
          <a:ln w="0">
            <a:solidFill>
              <a:srgbClr val="252B29"/>
            </a:solidFill>
            <a:prstDash val="solid"/>
          </a:ln>
        </p:spPr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628981C-77C8-4DEA-B742-E65CD9C3DE89}"/>
              </a:ext>
            </a:extLst>
          </p:cNvPr>
          <p:cNvSpPr>
            <a:spLocks noGrp="1"/>
          </p:cNvSpPr>
          <p:nvPr/>
        </p:nvSpPr>
        <p:spPr>
          <a:xfrm>
            <a:off x="1162050" y="4876800"/>
            <a:ext cx="45720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709D41B-5FC4-4AB9-8F6B-2062B411C2B8}"/>
              </a:ext>
            </a:extLst>
          </p:cNvPr>
          <p:cNvSpPr>
            <a:spLocks noGrp="1"/>
          </p:cNvSpPr>
          <p:nvPr/>
        </p:nvSpPr>
        <p:spPr>
          <a:xfrm>
            <a:off x="1752600" y="4876800"/>
            <a:ext cx="18097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便于系列化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1CCA06C-C3EF-458C-9A1C-258C6915F396}"/>
              </a:ext>
            </a:extLst>
          </p:cNvPr>
          <p:cNvSpPr>
            <a:spLocks noGrp="1"/>
          </p:cNvSpPr>
          <p:nvPr/>
        </p:nvSpPr>
        <p:spPr>
          <a:xfrm>
            <a:off x="3695700" y="4876800"/>
            <a:ext cx="6838950" cy="647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不同载体可共享同一套视觉与交互语言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EB1963E-DBD4-4A05-AFDF-78363ABD7232}"/>
              </a:ext>
            </a:extLst>
          </p:cNvPr>
          <p:cNvSpPr>
            <a:spLocks noGrp="1"/>
          </p:cNvSpPr>
          <p:nvPr/>
        </p:nvSpPr>
        <p:spPr>
          <a:xfrm>
            <a:off x="609600" y="5829300"/>
            <a:ext cx="1019175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阶段判断：越普通、越熟悉、越常被忽略的产品，越适合成为微小情绪介入的入口。</a:t>
            </a:r>
          </a:p>
        </p:txBody>
      </p:sp>
    </p:spTree>
    <p:extLst>
      <p:ext uri="{BB962C8B-B14F-4D97-AF65-F5344CB8AC3E}">
        <p14:creationId xmlns:p14="http://schemas.microsoft.com/office/powerpoint/2010/main" val="36531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8E0DF901-A6F6-4999-9E7F-074C52BA7813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载体图谱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8480776-DEF8-4172-8ADD-8E2FFDDA1FB7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08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63D2A43-D792-4C10-87FC-39CEBA5D8F5A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DFD4CC5-2FC1-4246-9CA0-521E56ED1232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E5E3028-2838-49D4-B9D4-7DF47F956917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EC2D5A-8635-43DB-A8C1-41A7D4FB3506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FC28A1-6619-4F8C-946E-9BF92124791E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空间中可以承载情绪的功能界面远不止开关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CBA57A81-28F6-4D95-8220-DDB367BB25AA}"/>
              </a:ext>
            </a:extLst>
          </p:cNvPr>
          <p:cNvSpPr>
            <a:spLocks noGrp="1"/>
          </p:cNvSpPr>
          <p:nvPr/>
        </p:nvSpPr>
        <p:spPr>
          <a:xfrm>
            <a:off x="609600" y="1657350"/>
            <a:ext cx="3181350" cy="1104900"/>
          </a:xfrm>
          <a:prstGeom prst="roundRect">
            <a:avLst>
              <a:gd name="adj" fmla="val 6897"/>
            </a:avLst>
          </a:prstGeom>
          <a:solidFill>
            <a:srgbClr val="FFF6D6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0F77B0E-F3B8-4EEB-99E4-B2FD8FE58B00}"/>
              </a:ext>
            </a:extLst>
          </p:cNvPr>
          <p:cNvSpPr>
            <a:spLocks noGrp="1"/>
          </p:cNvSpPr>
          <p:nvPr/>
        </p:nvSpPr>
        <p:spPr>
          <a:xfrm>
            <a:off x="847725" y="1895475"/>
            <a:ext cx="247650" cy="24765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C1D3F60-6057-463B-9351-956D0E403EB1}"/>
              </a:ext>
            </a:extLst>
          </p:cNvPr>
          <p:cNvSpPr>
            <a:spLocks noGrp="1"/>
          </p:cNvSpPr>
          <p:nvPr/>
        </p:nvSpPr>
        <p:spPr>
          <a:xfrm>
            <a:off x="1219200" y="1828800"/>
            <a:ext cx="2095500" cy="3429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开关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78EF1CE-851C-457B-BBEE-221AB197B7FF}"/>
              </a:ext>
            </a:extLst>
          </p:cNvPr>
          <p:cNvSpPr>
            <a:spLocks noGrp="1"/>
          </p:cNvSpPr>
          <p:nvPr/>
        </p:nvSpPr>
        <p:spPr>
          <a:xfrm>
            <a:off x="838200" y="2305050"/>
            <a:ext cx="27241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按压 / 拨动 / 拉动</a:t>
            </a: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E4950BC2-7730-417A-B0EF-E60C24E6C288}"/>
              </a:ext>
            </a:extLst>
          </p:cNvPr>
          <p:cNvSpPr>
            <a:spLocks noGrp="1"/>
          </p:cNvSpPr>
          <p:nvPr/>
        </p:nvSpPr>
        <p:spPr>
          <a:xfrm>
            <a:off x="4095750" y="1657350"/>
            <a:ext cx="3181350" cy="1104900"/>
          </a:xfrm>
          <a:prstGeom prst="roundRect">
            <a:avLst>
              <a:gd name="adj" fmla="val 6897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553DFA0D-E43F-466C-A679-3E97D68046AC}"/>
              </a:ext>
            </a:extLst>
          </p:cNvPr>
          <p:cNvSpPr>
            <a:spLocks noGrp="1"/>
          </p:cNvSpPr>
          <p:nvPr/>
        </p:nvSpPr>
        <p:spPr>
          <a:xfrm>
            <a:off x="4333875" y="1895475"/>
            <a:ext cx="247650" cy="24765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9CE3990-A651-438C-95D7-642681AEBF32}"/>
              </a:ext>
            </a:extLst>
          </p:cNvPr>
          <p:cNvSpPr>
            <a:spLocks noGrp="1"/>
          </p:cNvSpPr>
          <p:nvPr/>
        </p:nvSpPr>
        <p:spPr>
          <a:xfrm>
            <a:off x="4705350" y="1828800"/>
            <a:ext cx="2095500" cy="3429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插座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00635FE-5ECD-404C-8B70-049C92A7BAE9}"/>
              </a:ext>
            </a:extLst>
          </p:cNvPr>
          <p:cNvSpPr>
            <a:spLocks noGrp="1"/>
          </p:cNvSpPr>
          <p:nvPr/>
        </p:nvSpPr>
        <p:spPr>
          <a:xfrm>
            <a:off x="4324350" y="2305050"/>
            <a:ext cx="27241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插入 / 连接 / 充能</a:t>
            </a: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5FB6D391-23DF-48E9-9CE0-506D0A41EDC9}"/>
              </a:ext>
            </a:extLst>
          </p:cNvPr>
          <p:cNvSpPr>
            <a:spLocks noGrp="1"/>
          </p:cNvSpPr>
          <p:nvPr/>
        </p:nvSpPr>
        <p:spPr>
          <a:xfrm>
            <a:off x="7581900" y="1657350"/>
            <a:ext cx="3181350" cy="1104900"/>
          </a:xfrm>
          <a:prstGeom prst="roundRect">
            <a:avLst>
              <a:gd name="adj" fmla="val 6897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E194E19-D851-48F5-9214-FFDAA217C744}"/>
              </a:ext>
            </a:extLst>
          </p:cNvPr>
          <p:cNvSpPr>
            <a:spLocks noGrp="1"/>
          </p:cNvSpPr>
          <p:nvPr/>
        </p:nvSpPr>
        <p:spPr>
          <a:xfrm>
            <a:off x="7820025" y="1895475"/>
            <a:ext cx="247650" cy="24765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5218A03-9F57-4B98-B0C6-C4D543B6570C}"/>
              </a:ext>
            </a:extLst>
          </p:cNvPr>
          <p:cNvSpPr>
            <a:spLocks noGrp="1"/>
          </p:cNvSpPr>
          <p:nvPr/>
        </p:nvSpPr>
        <p:spPr>
          <a:xfrm>
            <a:off x="8191500" y="1828800"/>
            <a:ext cx="2095500" cy="3429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门把手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4FD6B1C-4474-4163-8C7B-19821B119D4D}"/>
              </a:ext>
            </a:extLst>
          </p:cNvPr>
          <p:cNvSpPr>
            <a:spLocks noGrp="1"/>
          </p:cNvSpPr>
          <p:nvPr/>
        </p:nvSpPr>
        <p:spPr>
          <a:xfrm>
            <a:off x="7810500" y="2305050"/>
            <a:ext cx="27241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握持 / 下压 / 开启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68D297A1-2FBB-4501-A30B-22AA77305BA1}"/>
              </a:ext>
            </a:extLst>
          </p:cNvPr>
          <p:cNvSpPr>
            <a:spLocks noGrp="1"/>
          </p:cNvSpPr>
          <p:nvPr/>
        </p:nvSpPr>
        <p:spPr>
          <a:xfrm>
            <a:off x="609600" y="3009900"/>
            <a:ext cx="3181350" cy="1104900"/>
          </a:xfrm>
          <a:prstGeom prst="roundRect">
            <a:avLst>
              <a:gd name="adj" fmla="val 6897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51C34BD-F853-435C-9123-46CF2C95C533}"/>
              </a:ext>
            </a:extLst>
          </p:cNvPr>
          <p:cNvSpPr>
            <a:spLocks noGrp="1"/>
          </p:cNvSpPr>
          <p:nvPr/>
        </p:nvSpPr>
        <p:spPr>
          <a:xfrm>
            <a:off x="847725" y="3248025"/>
            <a:ext cx="247650" cy="24765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CBF4685-18F4-4F9D-BD6C-006B64AF7C04}"/>
              </a:ext>
            </a:extLst>
          </p:cNvPr>
          <p:cNvSpPr>
            <a:spLocks noGrp="1"/>
          </p:cNvSpPr>
          <p:nvPr/>
        </p:nvSpPr>
        <p:spPr>
          <a:xfrm>
            <a:off x="1219200" y="3181350"/>
            <a:ext cx="2095500" cy="3429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灯具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E17C81D-CFC1-4AF9-A85F-7145F72841AD}"/>
              </a:ext>
            </a:extLst>
          </p:cNvPr>
          <p:cNvSpPr>
            <a:spLocks noGrp="1"/>
          </p:cNvSpPr>
          <p:nvPr/>
        </p:nvSpPr>
        <p:spPr>
          <a:xfrm>
            <a:off x="838200" y="3657600"/>
            <a:ext cx="27241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拉绳 / 旋钮 / 推拉</a:t>
            </a: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5656B553-4B05-4D52-A93B-C845021F0708}"/>
              </a:ext>
            </a:extLst>
          </p:cNvPr>
          <p:cNvSpPr>
            <a:spLocks noGrp="1"/>
          </p:cNvSpPr>
          <p:nvPr/>
        </p:nvSpPr>
        <p:spPr>
          <a:xfrm>
            <a:off x="4095750" y="3009900"/>
            <a:ext cx="3181350" cy="1104900"/>
          </a:xfrm>
          <a:prstGeom prst="roundRect">
            <a:avLst>
              <a:gd name="adj" fmla="val 6897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CE48B5CD-82C7-4CA9-B7B0-700F6BF94E9F}"/>
              </a:ext>
            </a:extLst>
          </p:cNvPr>
          <p:cNvSpPr>
            <a:spLocks noGrp="1"/>
          </p:cNvSpPr>
          <p:nvPr/>
        </p:nvSpPr>
        <p:spPr>
          <a:xfrm>
            <a:off x="4333875" y="3248025"/>
            <a:ext cx="247650" cy="247650"/>
          </a:xfrm>
          <a:prstGeom prst="ellipse">
            <a:avLst/>
          </a:prstGeom>
          <a:solidFill>
            <a:srgbClr val="252B29"/>
          </a:solidFill>
          <a:ln w="0">
            <a:solidFill>
              <a:srgbClr val="252B29"/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936072E-3AAB-40CD-8293-D22344F51EF6}"/>
              </a:ext>
            </a:extLst>
          </p:cNvPr>
          <p:cNvSpPr>
            <a:spLocks noGrp="1"/>
          </p:cNvSpPr>
          <p:nvPr/>
        </p:nvSpPr>
        <p:spPr>
          <a:xfrm>
            <a:off x="4705350" y="3181350"/>
            <a:ext cx="2095500" cy="3429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钥匙挂钩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B1EAC76-79C3-4794-8F89-74C4415E0201}"/>
              </a:ext>
            </a:extLst>
          </p:cNvPr>
          <p:cNvSpPr>
            <a:spLocks noGrp="1"/>
          </p:cNvSpPr>
          <p:nvPr/>
        </p:nvSpPr>
        <p:spPr>
          <a:xfrm>
            <a:off x="4324350" y="3657600"/>
            <a:ext cx="27241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放置 / 保存 / 归位</a:t>
            </a:r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49FEE437-EBBA-49C4-9052-25E8E42F10A9}"/>
              </a:ext>
            </a:extLst>
          </p:cNvPr>
          <p:cNvSpPr>
            <a:spLocks noGrp="1"/>
          </p:cNvSpPr>
          <p:nvPr/>
        </p:nvSpPr>
        <p:spPr>
          <a:xfrm>
            <a:off x="7581900" y="3009900"/>
            <a:ext cx="3181350" cy="1104900"/>
          </a:xfrm>
          <a:prstGeom prst="roundRect">
            <a:avLst>
              <a:gd name="adj" fmla="val 6897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C8E8C879-803F-4F95-8A7C-60C666E71A96}"/>
              </a:ext>
            </a:extLst>
          </p:cNvPr>
          <p:cNvSpPr>
            <a:spLocks noGrp="1"/>
          </p:cNvSpPr>
          <p:nvPr/>
        </p:nvSpPr>
        <p:spPr>
          <a:xfrm>
            <a:off x="7820025" y="3248025"/>
            <a:ext cx="247650" cy="24765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5093DAE-0ABE-48E9-A7C4-3E2F7187BA35}"/>
              </a:ext>
            </a:extLst>
          </p:cNvPr>
          <p:cNvSpPr>
            <a:spLocks noGrp="1"/>
          </p:cNvSpPr>
          <p:nvPr/>
        </p:nvSpPr>
        <p:spPr>
          <a:xfrm>
            <a:off x="8191500" y="3181350"/>
            <a:ext cx="2095500" cy="3429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窗帘控制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DBD9B1C-3E2E-464E-A622-7781296A7A92}"/>
              </a:ext>
            </a:extLst>
          </p:cNvPr>
          <p:cNvSpPr>
            <a:spLocks noGrp="1"/>
          </p:cNvSpPr>
          <p:nvPr/>
        </p:nvSpPr>
        <p:spPr>
          <a:xfrm>
            <a:off x="7810500" y="3657600"/>
            <a:ext cx="27241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拉开 / 合拢 / 揭幕</a:t>
            </a:r>
          </a:p>
        </p:txBody>
      </p:sp>
      <p:sp>
        <p:nvSpPr>
          <p:cNvPr id="32" name="圆角矩形 31">
            <a:extLst>
              <a:ext uri="{FF2B5EF4-FFF2-40B4-BE49-F238E27FC236}">
                <a16:creationId xmlns:a16="http://schemas.microsoft.com/office/drawing/2014/main" id="{FDA8E3BB-1247-4D4F-B963-E89A1595FC0B}"/>
              </a:ext>
            </a:extLst>
          </p:cNvPr>
          <p:cNvSpPr>
            <a:spLocks noGrp="1"/>
          </p:cNvSpPr>
          <p:nvPr/>
        </p:nvSpPr>
        <p:spPr>
          <a:xfrm>
            <a:off x="609600" y="4362450"/>
            <a:ext cx="3181350" cy="1104900"/>
          </a:xfrm>
          <a:prstGeom prst="roundRect">
            <a:avLst>
              <a:gd name="adj" fmla="val 6897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40E954F-544D-4A9A-8BDC-9F98DC87D300}"/>
              </a:ext>
            </a:extLst>
          </p:cNvPr>
          <p:cNvSpPr>
            <a:spLocks noGrp="1"/>
          </p:cNvSpPr>
          <p:nvPr/>
        </p:nvSpPr>
        <p:spPr>
          <a:xfrm>
            <a:off x="847725" y="4600575"/>
            <a:ext cx="247650" cy="24765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7AED6FC-FD21-4C6A-B439-48E29DF7D17A}"/>
              </a:ext>
            </a:extLst>
          </p:cNvPr>
          <p:cNvSpPr>
            <a:spLocks noGrp="1"/>
          </p:cNvSpPr>
          <p:nvPr/>
        </p:nvSpPr>
        <p:spPr>
          <a:xfrm>
            <a:off x="1219200" y="4533900"/>
            <a:ext cx="2095500" cy="3429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抽屉把手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CB94F00-D0A8-48EF-8991-9AD09D390904}"/>
              </a:ext>
            </a:extLst>
          </p:cNvPr>
          <p:cNvSpPr>
            <a:spLocks noGrp="1"/>
          </p:cNvSpPr>
          <p:nvPr/>
        </p:nvSpPr>
        <p:spPr>
          <a:xfrm>
            <a:off x="838200" y="5010150"/>
            <a:ext cx="27241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抽取 / 探索 / 收纳</a:t>
            </a:r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88B4826E-89FD-414C-BC1C-7D6540F2566A}"/>
              </a:ext>
            </a:extLst>
          </p:cNvPr>
          <p:cNvSpPr>
            <a:spLocks noGrp="1"/>
          </p:cNvSpPr>
          <p:nvPr/>
        </p:nvSpPr>
        <p:spPr>
          <a:xfrm>
            <a:off x="4095750" y="4362450"/>
            <a:ext cx="3181350" cy="1104900"/>
          </a:xfrm>
          <a:prstGeom prst="roundRect">
            <a:avLst>
              <a:gd name="adj" fmla="val 6897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F2D9D7F4-17B7-452F-B4AB-CD5979BEB0E9}"/>
              </a:ext>
            </a:extLst>
          </p:cNvPr>
          <p:cNvSpPr>
            <a:spLocks noGrp="1"/>
          </p:cNvSpPr>
          <p:nvPr/>
        </p:nvSpPr>
        <p:spPr>
          <a:xfrm>
            <a:off x="4333875" y="4600575"/>
            <a:ext cx="247650" cy="24765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DC85E46-FDBC-4DCB-A48F-5D13BDF05732}"/>
              </a:ext>
            </a:extLst>
          </p:cNvPr>
          <p:cNvSpPr>
            <a:spLocks noGrp="1"/>
          </p:cNvSpPr>
          <p:nvPr/>
        </p:nvSpPr>
        <p:spPr>
          <a:xfrm>
            <a:off x="4705350" y="4533900"/>
            <a:ext cx="2095500" cy="3429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水龙头旋钮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83F4FB8-BA4E-470C-9F01-510928A741E3}"/>
              </a:ext>
            </a:extLst>
          </p:cNvPr>
          <p:cNvSpPr>
            <a:spLocks noGrp="1"/>
          </p:cNvSpPr>
          <p:nvPr/>
        </p:nvSpPr>
        <p:spPr>
          <a:xfrm>
            <a:off x="4324350" y="5010150"/>
            <a:ext cx="27241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旋转 / 释放 / 控制</a:t>
            </a:r>
          </a:p>
        </p:txBody>
      </p: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6EDDB9CC-04CB-47BA-AE37-249971EFC8F7}"/>
              </a:ext>
            </a:extLst>
          </p:cNvPr>
          <p:cNvSpPr>
            <a:spLocks noGrp="1"/>
          </p:cNvSpPr>
          <p:nvPr/>
        </p:nvSpPr>
        <p:spPr>
          <a:xfrm>
            <a:off x="7581900" y="4362450"/>
            <a:ext cx="3181350" cy="1104900"/>
          </a:xfrm>
          <a:prstGeom prst="roundRect">
            <a:avLst>
              <a:gd name="adj" fmla="val 6897"/>
            </a:avLst>
          </a:prstGeom>
          <a:solidFill>
            <a:srgbClr val="FFFFFF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FBCBCCFE-0F9F-4A54-86F1-5F6AB61C4B61}"/>
              </a:ext>
            </a:extLst>
          </p:cNvPr>
          <p:cNvSpPr>
            <a:spLocks noGrp="1"/>
          </p:cNvSpPr>
          <p:nvPr/>
        </p:nvSpPr>
        <p:spPr>
          <a:xfrm>
            <a:off x="7820025" y="4600575"/>
            <a:ext cx="247650" cy="24765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70E4A41-C795-4C0E-B97A-BCD7517FF102}"/>
              </a:ext>
            </a:extLst>
          </p:cNvPr>
          <p:cNvSpPr>
            <a:spLocks noGrp="1"/>
          </p:cNvSpPr>
          <p:nvPr/>
        </p:nvSpPr>
        <p:spPr>
          <a:xfrm>
            <a:off x="8191500" y="4533900"/>
            <a:ext cx="2095500" cy="3429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桌面旋钮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B5333E6-9667-43FE-A95E-71E8F5F00757}"/>
              </a:ext>
            </a:extLst>
          </p:cNvPr>
          <p:cNvSpPr>
            <a:spLocks noGrp="1"/>
          </p:cNvSpPr>
          <p:nvPr/>
        </p:nvSpPr>
        <p:spPr>
          <a:xfrm>
            <a:off x="7810500" y="5010150"/>
            <a:ext cx="27241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调节 / 对齐 / 确认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D79C419E-130E-4D5B-95D3-E4FEEE5A857E}"/>
              </a:ext>
            </a:extLst>
          </p:cNvPr>
          <p:cNvSpPr>
            <a:spLocks noGrp="1"/>
          </p:cNvSpPr>
          <p:nvPr/>
        </p:nvSpPr>
        <p:spPr>
          <a:xfrm>
            <a:off x="609600" y="5924550"/>
            <a:ext cx="101917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11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筛选条件：必须保留原功能，并且原动作本身适合被放大为一种小型仪式。</a:t>
            </a:r>
          </a:p>
        </p:txBody>
      </p:sp>
    </p:spTree>
    <p:extLst>
      <p:ext uri="{BB962C8B-B14F-4D97-AF65-F5344CB8AC3E}">
        <p14:creationId xmlns:p14="http://schemas.microsoft.com/office/powerpoint/2010/main" val="200820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87FF57A3-E095-40F8-9556-4612E2EEBBC5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情绪机制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ACB6E9F-90EE-4222-987B-989243459BF4}"/>
              </a:ext>
            </a:extLst>
          </p:cNvPr>
          <p:cNvSpPr>
            <a:spLocks noGrp="1"/>
          </p:cNvSpPr>
          <p:nvPr/>
        </p:nvSpPr>
        <p:spPr>
          <a:xfrm>
            <a:off x="10972800" y="285750"/>
            <a:ext cx="51435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r">
              <a:def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825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09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D4D2CC6-B62A-44FF-9EDF-E13AC4393B7D}"/>
              </a:ext>
            </a:extLst>
          </p:cNvPr>
          <p:cNvSpPr>
            <a:spLocks noGrp="1"/>
          </p:cNvSpPr>
          <p:nvPr/>
        </p:nvSpPr>
        <p:spPr>
          <a:xfrm>
            <a:off x="11677650" y="0"/>
            <a:ext cx="95250" cy="1714500"/>
          </a:xfrm>
          <a:prstGeom prst="rect">
            <a:avLst/>
          </a:prstGeom>
          <a:solidFill>
            <a:srgbClr val="F3C33C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91A1B1E-1B36-4A79-8167-4917616ACAD0}"/>
              </a:ext>
            </a:extLst>
          </p:cNvPr>
          <p:cNvSpPr>
            <a:spLocks noGrp="1"/>
          </p:cNvSpPr>
          <p:nvPr/>
        </p:nvSpPr>
        <p:spPr>
          <a:xfrm>
            <a:off x="11677650" y="1714500"/>
            <a:ext cx="95250" cy="1714500"/>
          </a:xfrm>
          <a:prstGeom prst="rect">
            <a:avLst/>
          </a:prstGeom>
          <a:solidFill>
            <a:srgbClr val="39D3BE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84B32E2-7149-490A-9352-EDDD66618D44}"/>
              </a:ext>
            </a:extLst>
          </p:cNvPr>
          <p:cNvSpPr>
            <a:spLocks noGrp="1"/>
          </p:cNvSpPr>
          <p:nvPr/>
        </p:nvSpPr>
        <p:spPr>
          <a:xfrm>
            <a:off x="11677650" y="3429000"/>
            <a:ext cx="95250" cy="1714500"/>
          </a:xfrm>
          <a:prstGeom prst="rect">
            <a:avLst/>
          </a:prstGeom>
          <a:solidFill>
            <a:srgbClr val="A9D13A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08828EA-B87F-4A30-84EB-4540D2A6FA66}"/>
              </a:ext>
            </a:extLst>
          </p:cNvPr>
          <p:cNvSpPr>
            <a:spLocks noGrp="1"/>
          </p:cNvSpPr>
          <p:nvPr/>
        </p:nvSpPr>
        <p:spPr>
          <a:xfrm>
            <a:off x="11677650" y="5143500"/>
            <a:ext cx="95250" cy="1714500"/>
          </a:xfrm>
          <a:prstGeom prst="rect">
            <a:avLst/>
          </a:prstGeom>
          <a:solidFill>
            <a:srgbClr val="F05A4F"/>
          </a:solidFill>
          <a:ln w="0">
            <a:solidFill>
              <a:srgbClr val="D9DDD9"/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E846069-3034-4118-B65D-74FBCCF1F614}"/>
              </a:ext>
            </a:extLst>
          </p:cNvPr>
          <p:cNvSpPr>
            <a:spLocks noGrp="1"/>
          </p:cNvSpPr>
          <p:nvPr/>
        </p:nvSpPr>
        <p:spPr>
          <a:xfrm>
            <a:off x="609600" y="685800"/>
            <a:ext cx="102870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l">
              <a:def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400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情绪不是额外贴上去的装饰，而是从动作过程中产生</a:t>
            </a:r>
          </a:p>
        </p:txBody>
      </p:sp>
      <p:sp>
        <p:nvSpPr>
          <p:cNvPr id="8" name="直线连接符 7">
            <a:extLst>
              <a:ext uri="{FF2B5EF4-FFF2-40B4-BE49-F238E27FC236}">
                <a16:creationId xmlns:a16="http://schemas.microsoft.com/office/drawing/2014/main" id="{3E5BCA40-8E34-46C9-95E0-E4BEDCD7F3F4}"/>
              </a:ext>
            </a:extLst>
          </p:cNvPr>
          <p:cNvSpPr>
            <a:spLocks noGrp="1"/>
          </p:cNvSpPr>
          <p:nvPr/>
        </p:nvSpPr>
        <p:spPr>
          <a:xfrm>
            <a:off x="1123950" y="3143250"/>
            <a:ext cx="9258300" cy="0"/>
          </a:xfrm>
          <a:prstGeom prst="line">
            <a:avLst/>
          </a:prstGeom>
          <a:noFill/>
          <a:ln w="28575">
            <a:solidFill>
              <a:srgbClr val="252B29"/>
            </a:solidFill>
            <a:prstDash val="solid"/>
          </a:ln>
        </p:spPr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E7F8F84-2795-498E-9E33-C8AF1281DBD4}"/>
              </a:ext>
            </a:extLst>
          </p:cNvPr>
          <p:cNvSpPr>
            <a:spLocks noGrp="1"/>
          </p:cNvSpPr>
          <p:nvPr/>
        </p:nvSpPr>
        <p:spPr>
          <a:xfrm>
            <a:off x="1123950" y="2933700"/>
            <a:ext cx="419100" cy="419100"/>
          </a:xfrm>
          <a:prstGeom prst="ellipse">
            <a:avLst/>
          </a:prstGeom>
          <a:solidFill>
            <a:srgbClr val="F3C33C"/>
          </a:solidFill>
          <a:ln w="0">
            <a:solidFill>
              <a:srgbClr val="F3C33C"/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F140062-CF72-4837-87CA-8CB3944A5E99}"/>
              </a:ext>
            </a:extLst>
          </p:cNvPr>
          <p:cNvSpPr>
            <a:spLocks noGrp="1"/>
          </p:cNvSpPr>
          <p:nvPr/>
        </p:nvSpPr>
        <p:spPr>
          <a:xfrm>
            <a:off x="1009650" y="2571750"/>
            <a:ext cx="6477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45D7682-BFCF-4736-928D-9E3AEECE7A78}"/>
              </a:ext>
            </a:extLst>
          </p:cNvPr>
          <p:cNvSpPr>
            <a:spLocks noGrp="1"/>
          </p:cNvSpPr>
          <p:nvPr/>
        </p:nvSpPr>
        <p:spPr>
          <a:xfrm>
            <a:off x="590550" y="3562350"/>
            <a:ext cx="1485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原功能需求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7D3DCFE-A83D-412B-8BB5-A0135277FF96}"/>
              </a:ext>
            </a:extLst>
          </p:cNvPr>
          <p:cNvSpPr>
            <a:spLocks noGrp="1"/>
          </p:cNvSpPr>
          <p:nvPr/>
        </p:nvSpPr>
        <p:spPr>
          <a:xfrm>
            <a:off x="552450" y="4019550"/>
            <a:ext cx="1562100" cy="571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我要开灯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FFCE5AB-BEE6-45BC-AED8-953E2A06C5AF}"/>
              </a:ext>
            </a:extLst>
          </p:cNvPr>
          <p:cNvSpPr>
            <a:spLocks noGrp="1"/>
          </p:cNvSpPr>
          <p:nvPr/>
        </p:nvSpPr>
        <p:spPr>
          <a:xfrm>
            <a:off x="3257550" y="2933700"/>
            <a:ext cx="419100" cy="419100"/>
          </a:xfrm>
          <a:prstGeom prst="ellipse">
            <a:avLst/>
          </a:prstGeom>
          <a:solidFill>
            <a:srgbClr val="39D3BE"/>
          </a:solidFill>
          <a:ln w="0">
            <a:solidFill>
              <a:srgbClr val="39D3BE"/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3F696E7-C486-4E71-AA81-AEF1AB3CC8F1}"/>
              </a:ext>
            </a:extLst>
          </p:cNvPr>
          <p:cNvSpPr>
            <a:spLocks noGrp="1"/>
          </p:cNvSpPr>
          <p:nvPr/>
        </p:nvSpPr>
        <p:spPr>
          <a:xfrm>
            <a:off x="3143250" y="2571750"/>
            <a:ext cx="6477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F928B27-C5D2-403F-A52B-CF951499C1CF}"/>
              </a:ext>
            </a:extLst>
          </p:cNvPr>
          <p:cNvSpPr>
            <a:spLocks noGrp="1"/>
          </p:cNvSpPr>
          <p:nvPr/>
        </p:nvSpPr>
        <p:spPr>
          <a:xfrm>
            <a:off x="2724150" y="3562350"/>
            <a:ext cx="1485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熟悉动作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C41CE8C-2C47-4F38-B3F6-042B8B6AFF77}"/>
              </a:ext>
            </a:extLst>
          </p:cNvPr>
          <p:cNvSpPr>
            <a:spLocks noGrp="1"/>
          </p:cNvSpPr>
          <p:nvPr/>
        </p:nvSpPr>
        <p:spPr>
          <a:xfrm>
            <a:off x="2686050" y="4019550"/>
            <a:ext cx="1562100" cy="571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拉动开关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30A2D16-D014-45E8-B163-DCE74844C155}"/>
              </a:ext>
            </a:extLst>
          </p:cNvPr>
          <p:cNvSpPr>
            <a:spLocks noGrp="1"/>
          </p:cNvSpPr>
          <p:nvPr/>
        </p:nvSpPr>
        <p:spPr>
          <a:xfrm>
            <a:off x="5391150" y="2933700"/>
            <a:ext cx="419100" cy="419100"/>
          </a:xfrm>
          <a:prstGeom prst="ellipse">
            <a:avLst/>
          </a:prstGeom>
          <a:solidFill>
            <a:srgbClr val="A9D13A"/>
          </a:solidFill>
          <a:ln w="0">
            <a:solidFill>
              <a:srgbClr val="A9D13A"/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1D93770-E8B1-4F39-9E2E-020DDF4CCC81}"/>
              </a:ext>
            </a:extLst>
          </p:cNvPr>
          <p:cNvSpPr>
            <a:spLocks noGrp="1"/>
          </p:cNvSpPr>
          <p:nvPr/>
        </p:nvSpPr>
        <p:spPr>
          <a:xfrm>
            <a:off x="5276850" y="2571750"/>
            <a:ext cx="6477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BAAFC5F-77B6-4489-A90A-61D831995FFB}"/>
              </a:ext>
            </a:extLst>
          </p:cNvPr>
          <p:cNvSpPr>
            <a:spLocks noGrp="1"/>
          </p:cNvSpPr>
          <p:nvPr/>
        </p:nvSpPr>
        <p:spPr>
          <a:xfrm>
            <a:off x="4857750" y="3562350"/>
            <a:ext cx="1485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叙事联想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12F6CF6-0E69-4EA3-A64F-EB66D85631E8}"/>
              </a:ext>
            </a:extLst>
          </p:cNvPr>
          <p:cNvSpPr>
            <a:spLocks noGrp="1"/>
          </p:cNvSpPr>
          <p:nvPr/>
        </p:nvSpPr>
        <p:spPr>
          <a:xfrm>
            <a:off x="4819650" y="4019550"/>
            <a:ext cx="1562100" cy="571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启动机器 / 获得幸运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9CE2D41-D23B-4E32-8991-94586AAB9E16}"/>
              </a:ext>
            </a:extLst>
          </p:cNvPr>
          <p:cNvSpPr>
            <a:spLocks noGrp="1"/>
          </p:cNvSpPr>
          <p:nvPr/>
        </p:nvSpPr>
        <p:spPr>
          <a:xfrm>
            <a:off x="7524750" y="2933700"/>
            <a:ext cx="419100" cy="419100"/>
          </a:xfrm>
          <a:prstGeom prst="ellipse">
            <a:avLst/>
          </a:prstGeom>
          <a:solidFill>
            <a:srgbClr val="F05A4F"/>
          </a:solidFill>
          <a:ln w="0">
            <a:solidFill>
              <a:srgbClr val="F05A4F"/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1F6A1E5-C38F-4352-B521-84827EC0184D}"/>
              </a:ext>
            </a:extLst>
          </p:cNvPr>
          <p:cNvSpPr>
            <a:spLocks noGrp="1"/>
          </p:cNvSpPr>
          <p:nvPr/>
        </p:nvSpPr>
        <p:spPr>
          <a:xfrm>
            <a:off x="7410450" y="2571750"/>
            <a:ext cx="6477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26EE73C-F29E-43A0-B874-D478CDABFB9D}"/>
              </a:ext>
            </a:extLst>
          </p:cNvPr>
          <p:cNvSpPr>
            <a:spLocks noGrp="1"/>
          </p:cNvSpPr>
          <p:nvPr/>
        </p:nvSpPr>
        <p:spPr>
          <a:xfrm>
            <a:off x="6991350" y="3562350"/>
            <a:ext cx="1485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感官反馈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C8E2B34-D784-4EAA-A934-5B4A7A2D1274}"/>
              </a:ext>
            </a:extLst>
          </p:cNvPr>
          <p:cNvSpPr>
            <a:spLocks noGrp="1"/>
          </p:cNvSpPr>
          <p:nvPr/>
        </p:nvSpPr>
        <p:spPr>
          <a:xfrm>
            <a:off x="6953250" y="4019550"/>
            <a:ext cx="1562100" cy="571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阻尼、回弹、咔哒、灯光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AA7A3BDA-C660-42BB-B1BF-9FCF3B9C51E2}"/>
              </a:ext>
            </a:extLst>
          </p:cNvPr>
          <p:cNvSpPr>
            <a:spLocks noGrp="1"/>
          </p:cNvSpPr>
          <p:nvPr/>
        </p:nvSpPr>
        <p:spPr>
          <a:xfrm>
            <a:off x="9658350" y="2933700"/>
            <a:ext cx="419100" cy="419100"/>
          </a:xfrm>
          <a:prstGeom prst="ellipse">
            <a:avLst/>
          </a:prstGeom>
          <a:solidFill>
            <a:srgbClr val="252B29"/>
          </a:solidFill>
          <a:ln w="0">
            <a:solidFill>
              <a:srgbClr val="252B29"/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0455896-540A-4B00-9E76-C8D9929C3EAC}"/>
              </a:ext>
            </a:extLst>
          </p:cNvPr>
          <p:cNvSpPr>
            <a:spLocks noGrp="1"/>
          </p:cNvSpPr>
          <p:nvPr/>
        </p:nvSpPr>
        <p:spPr>
          <a:xfrm>
            <a:off x="9544050" y="2571750"/>
            <a:ext cx="6477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1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8E41781-1003-4631-B4A4-758842DB1244}"/>
              </a:ext>
            </a:extLst>
          </p:cNvPr>
          <p:cNvSpPr>
            <a:spLocks noGrp="1"/>
          </p:cNvSpPr>
          <p:nvPr/>
        </p:nvSpPr>
        <p:spPr>
          <a:xfrm>
            <a:off x="9124950" y="3562350"/>
            <a:ext cx="1485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71918"/>
                </a:solidFill>
                <a:latin typeface="Microsoft YaHei"/>
                <a:ea typeface="Microsoft YaHei"/>
                <a:cs typeface="Microsoft YaHei"/>
              </a:rPr>
              <a:t>情绪结果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8E58D41-E865-4AF7-90A5-756F0B16AE8C}"/>
              </a:ext>
            </a:extLst>
          </p:cNvPr>
          <p:cNvSpPr>
            <a:spLocks noGrp="1"/>
          </p:cNvSpPr>
          <p:nvPr/>
        </p:nvSpPr>
        <p:spPr>
          <a:xfrm>
            <a:off x="9086850" y="4019550"/>
            <a:ext cx="1562100" cy="5715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6D726F"/>
                </a:solidFill>
                <a:latin typeface="Microsoft YaHei"/>
                <a:ea typeface="Microsoft YaHei"/>
                <a:cs typeface="Microsoft YaHei"/>
              </a:rPr>
              <a:t>期待、满足、好奇、记忆</a:t>
            </a:r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49E042BB-2B07-4A91-93F6-231B575AC671}"/>
              </a:ext>
            </a:extLst>
          </p:cNvPr>
          <p:cNvSpPr>
            <a:spLocks noGrp="1"/>
          </p:cNvSpPr>
          <p:nvPr/>
        </p:nvSpPr>
        <p:spPr>
          <a:xfrm>
            <a:off x="1143000" y="5143500"/>
            <a:ext cx="9334500" cy="647700"/>
          </a:xfrm>
          <a:prstGeom prst="roundRect">
            <a:avLst>
              <a:gd name="adj" fmla="val 11765"/>
            </a:avLst>
          </a:prstGeom>
          <a:solidFill>
            <a:srgbClr val="E8F8F4"/>
          </a:solidFill>
          <a:ln w="9525">
            <a:solidFill>
              <a:srgbClr val="D9DDD9"/>
            </a:solidFill>
            <a:prstDash val="solid"/>
          </a:ln>
        </p:spPr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48755FD-143E-4FB6-B033-728094DA3F93}"/>
              </a:ext>
            </a:extLst>
          </p:cNvPr>
          <p:cNvSpPr>
            <a:spLocks noGrp="1"/>
          </p:cNvSpPr>
          <p:nvPr/>
        </p:nvSpPr>
        <p:spPr>
          <a:xfrm>
            <a:off x="1352550" y="5257800"/>
            <a:ext cx="8915400" cy="419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anchor="ctr"/>
          <a:lstStyle/>
          <a:p>
            <a:pPr algn="ctr">
              <a:defRPr sz="1425" b="1">
                <a:solidFill>
                  <a:srgbClr val="147F70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425" b="1">
                <a:solidFill>
                  <a:srgbClr val="147F70"/>
                </a:solidFill>
                <a:latin typeface="Microsoft YaHei"/>
                <a:ea typeface="Microsoft YaHei"/>
                <a:cs typeface="Microsoft YaHei"/>
              </a:rPr>
              <a:t>被动改变的含义：用户仍然只是完成开灯，但趣味动作与反馈已经悄悄改变了这一刻的空间感受。</a:t>
            </a:r>
          </a:p>
        </p:txBody>
      </p:sp>
    </p:spTree>
    <p:extLst>
      <p:ext uri="{BB962C8B-B14F-4D97-AF65-F5344CB8AC3E}">
        <p14:creationId xmlns:p14="http://schemas.microsoft.com/office/powerpoint/2010/main" val="1012708795"/>
      </p:ext>
    </p:extLst>
  </p:cSld>
  <p:clrMapOvr>
    <a:masterClrMapping/>
  </p:clrMapOvr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1106</Words>
  <Application>Microsoft Macintosh PowerPoint</Application>
  <DocSecurity>0</DocSecurity>
  <PresentationFormat>宽屏</PresentationFormat>
  <Paragraphs>477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1" baseType="lpstr">
      <vt:lpstr>Microsoft YaHei</vt:lpstr>
      <vt:lpstr>Calibri</vt:lpstr>
      <vt:lpstr>ChatGPT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嘉骏 倪</cp:lastModifiedBy>
  <cp:revision>2</cp:revision>
  <dcterms:created xsi:type="dcterms:W3CDTF">2026-06-22T06:47:34Z</dcterms:created>
  <dcterms:modified xsi:type="dcterms:W3CDTF">2026-06-22T07:49:27Z</dcterms:modified>
</cp:coreProperties>
</file>